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1"/>
  </p:sldMasterIdLst>
  <p:notesMasterIdLst>
    <p:notesMasterId r:id="rId84"/>
  </p:notesMasterIdLst>
  <p:handoutMasterIdLst>
    <p:handoutMasterId r:id="rId85"/>
  </p:handoutMasterIdLst>
  <p:sldIdLst>
    <p:sldId id="454" r:id="rId2"/>
    <p:sldId id="453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2" r:id="rId20"/>
    <p:sldId id="473" r:id="rId21"/>
    <p:sldId id="474" r:id="rId22"/>
    <p:sldId id="471" r:id="rId23"/>
    <p:sldId id="475" r:id="rId24"/>
    <p:sldId id="476" r:id="rId25"/>
    <p:sldId id="477" r:id="rId26"/>
    <p:sldId id="478" r:id="rId27"/>
    <p:sldId id="479" r:id="rId28"/>
    <p:sldId id="480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88" r:id="rId37"/>
    <p:sldId id="489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19" r:id="rId68"/>
    <p:sldId id="520" r:id="rId69"/>
    <p:sldId id="521" r:id="rId70"/>
    <p:sldId id="522" r:id="rId71"/>
    <p:sldId id="523" r:id="rId72"/>
    <p:sldId id="524" r:id="rId73"/>
    <p:sldId id="526" r:id="rId74"/>
    <p:sldId id="525" r:id="rId75"/>
    <p:sldId id="527" r:id="rId76"/>
    <p:sldId id="528" r:id="rId77"/>
    <p:sldId id="529" r:id="rId78"/>
    <p:sldId id="530" r:id="rId79"/>
    <p:sldId id="531" r:id="rId80"/>
    <p:sldId id="532" r:id="rId81"/>
    <p:sldId id="533" r:id="rId82"/>
    <p:sldId id="534" r:id="rId83"/>
  </p:sldIdLst>
  <p:sldSz cx="9144000" cy="6858000" type="screen4x3"/>
  <p:notesSz cx="6662738" cy="9926638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2A44"/>
    <a:srgbClr val="E7B7C5"/>
    <a:srgbClr val="004400"/>
    <a:srgbClr val="B74141"/>
    <a:srgbClr val="006600"/>
    <a:srgbClr val="FF3300"/>
    <a:srgbClr val="83B200"/>
    <a:srgbClr val="EAEAEA"/>
    <a:srgbClr val="99FF66"/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8" dt="2019-10-07T21:11:33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9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microsoft.com/office/2015/10/relationships/revisionInfo" Target="revisionInfo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7763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7827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977" y="0"/>
            <a:ext cx="2887763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7828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0068"/>
            <a:ext cx="2887763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7829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977" y="9430068"/>
            <a:ext cx="2887763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495C3C-5106-4C53-8426-2BC4C26A0EB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0052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7763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44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977" y="0"/>
            <a:ext cx="2887763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44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785" y="4715035"/>
            <a:ext cx="4885171" cy="446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0068"/>
            <a:ext cx="2887763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44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977" y="9430068"/>
            <a:ext cx="2887763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4400"/>
                </a:solidFill>
              </a:defRPr>
            </a:lvl1pPr>
          </a:lstStyle>
          <a:p>
            <a:fld id="{8495E5D4-D0D2-4881-949A-F7188CD1CEF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015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b="1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5E5D4-D0D2-4881-949A-F7188CD1CEFD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180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2371" y="1481083"/>
            <a:ext cx="7620000" cy="4391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8B5272B-6ECE-4E3C-AE7E-25C6CFC8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5639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256087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409569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4437688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>
            <a:grayscl/>
          </a:blip>
          <a:srcRect l="14413" t="33250" r="62459"/>
          <a:stretch>
            <a:fillRect/>
          </a:stretch>
        </p:blipFill>
        <p:spPr bwMode="auto">
          <a:xfrm>
            <a:off x="8988425" y="3429000"/>
            <a:ext cx="1555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8610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baseline="0">
                <a:solidFill>
                  <a:srgbClr val="A9C61F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ctrTitle"/>
          </p:nvPr>
        </p:nvSpPr>
        <p:spPr>
          <a:gradFill>
            <a:gsLst>
              <a:gs pos="0">
                <a:srgbClr val="A9C61F">
                  <a:alpha val="49804"/>
                </a:srgbClr>
              </a:gs>
              <a:gs pos="67000">
                <a:schemeClr val="bg1">
                  <a:lumMod val="76000"/>
                  <a:lumOff val="24000"/>
                  <a:alpha val="56000"/>
                </a:schemeClr>
              </a:gs>
            </a:gsLst>
          </a:gradFill>
          <a:ln w="12700">
            <a:solidFill>
              <a:srgbClr val="A9C61F"/>
            </a:solidFill>
          </a:ln>
        </p:spPr>
        <p:txBody>
          <a:bodyPr/>
          <a:lstStyle>
            <a:lvl1pPr marL="95250" indent="0"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568439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44467317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080757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793055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769831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491367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30433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6252D-0B90-44C9-B11F-44D5F5E7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798912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437991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2320299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437991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8126761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24300" y="6526609"/>
            <a:ext cx="2095500" cy="358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Armin Koeppe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16688" y="6453336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3DD264-A649-401A-BE00-052F415A72A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371600"/>
            <a:ext cx="8077200" cy="437991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85605908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3862131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Aller" panose="02000503030000020004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484784"/>
            <a:ext cx="3733800" cy="4535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1484784"/>
            <a:ext cx="3733800" cy="45350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305333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648"/>
            <a:ext cx="8075240" cy="850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664466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864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0566295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71989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872" cy="1008112"/>
          </a:xfrm>
          <a:prstGeom prst="rect">
            <a:avLst/>
          </a:prstGeo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389438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7691463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463444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12776"/>
            <a:ext cx="7620000" cy="43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</a:t>
            </a:r>
            <a:r>
              <a:rPr lang="de-DE" altLang="de-DE" dirty="0" err="1"/>
              <a:t>EbeneHüserheide</a:t>
            </a:r>
            <a:r>
              <a:rPr lang="de-DE" altLang="de-DE" dirty="0"/>
              <a:t> 13c</a:t>
            </a:r>
          </a:p>
          <a:p>
            <a:pPr lvl="3"/>
            <a:r>
              <a:rPr lang="de-DE" altLang="de-DE" dirty="0"/>
              <a:t>47918 Tönisvorst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7" name="Line 11"/>
          <p:cNvSpPr>
            <a:spLocks noChangeShapeType="1"/>
          </p:cNvSpPr>
          <p:nvPr userDrawn="1"/>
        </p:nvSpPr>
        <p:spPr bwMode="auto">
          <a:xfrm>
            <a:off x="467544" y="5949280"/>
            <a:ext cx="8280920" cy="0"/>
          </a:xfrm>
          <a:prstGeom prst="line">
            <a:avLst/>
          </a:prstGeom>
          <a:noFill/>
          <a:ln w="12700">
            <a:solidFill>
              <a:srgbClr val="822A4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dirty="0">
              <a:highlight>
                <a:srgbClr val="004400"/>
              </a:highlight>
            </a:endParaRPr>
          </a:p>
        </p:txBody>
      </p:sp>
      <p:sp>
        <p:nvSpPr>
          <p:cNvPr id="1039" name="AutoShape 15"/>
          <p:cNvSpPr>
            <a:spLocks noChangeArrowheads="1"/>
          </p:cNvSpPr>
          <p:nvPr userDrawn="1"/>
        </p:nvSpPr>
        <p:spPr bwMode="auto">
          <a:xfrm>
            <a:off x="611560" y="229381"/>
            <a:ext cx="7876745" cy="895363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chemeClr val="bg1"/>
              </a:solidFill>
              <a:latin typeface="TheSans-Plain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89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48C221-5118-4817-906F-B9D6178FCB0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629280" y="5997650"/>
            <a:ext cx="1138619" cy="7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3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23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2" r:id="rId13"/>
    <p:sldLayoutId id="2147483768" r:id="rId14"/>
    <p:sldLayoutId id="2147483787" r:id="rId15"/>
    <p:sldLayoutId id="2147483793" r:id="rId16"/>
    <p:sldLayoutId id="2147483794" r:id="rId17"/>
    <p:sldLayoutId id="2147483795" r:id="rId18"/>
    <p:sldLayoutId id="2147483796" r:id="rId19"/>
    <p:sldLayoutId id="2147483801" r:id="rId20"/>
    <p:sldLayoutId id="2147483802" r:id="rId21"/>
    <p:sldLayoutId id="2147483807" r:id="rId22"/>
  </p:sldLayoutIdLst>
  <p:transition spd="slow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22A44"/>
          </a:solidFill>
          <a:latin typeface="Aller" panose="02000503030000020004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822A44"/>
        </a:buClr>
        <a:buFont typeface="Wingdings" panose="05000000000000000000" pitchFamily="2" charset="2"/>
        <a:buChar char="Ø"/>
        <a:defRPr sz="3200">
          <a:solidFill>
            <a:srgbClr val="822A44"/>
          </a:solidFill>
          <a:latin typeface="Aller" panose="02000503030000020004" pitchFamily="2" charset="0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rgbClr val="822A44"/>
        </a:buClr>
        <a:buSzPct val="75000"/>
        <a:buFont typeface="Wingdings" panose="05000000000000000000" pitchFamily="2" charset="2"/>
        <a:buChar char="Ø"/>
        <a:defRPr sz="2800">
          <a:solidFill>
            <a:srgbClr val="822A44"/>
          </a:solidFill>
          <a:latin typeface="Aller" panose="02000503030000020004" pitchFamily="2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822A44"/>
        </a:buClr>
        <a:buFont typeface="Wingdings" panose="05000000000000000000" pitchFamily="2" charset="2"/>
        <a:buChar char="Ø"/>
        <a:defRPr sz="2400">
          <a:solidFill>
            <a:srgbClr val="822A44"/>
          </a:solidFill>
          <a:latin typeface="Aller" panose="02000503030000020004" pitchFamily="2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822A44"/>
        </a:buClr>
        <a:buFont typeface="Wingdings" panose="05000000000000000000" pitchFamily="2" charset="2"/>
        <a:buChar char="Ø"/>
        <a:defRPr sz="2000" b="1">
          <a:solidFill>
            <a:srgbClr val="822A44"/>
          </a:solidFill>
          <a:latin typeface="Aller" panose="02000503030000020004" pitchFamily="2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lr>
          <a:srgbClr val="822A44"/>
        </a:buClr>
        <a:buFont typeface="Wingdings" panose="05000000000000000000" pitchFamily="2" charset="2"/>
        <a:buChar char="Ø"/>
        <a:defRPr sz="2000">
          <a:solidFill>
            <a:srgbClr val="822A44"/>
          </a:solidFill>
          <a:latin typeface="Aller" panose="02000503030000020004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Vz1r_GS3Xg" TargetMode="External"/><Relationship Id="rId2" Type="http://schemas.openxmlformats.org/officeDocument/2006/relationships/hyperlink" Target="https://www.youtube.com/watch?v=DBMirOqLGm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UmWPo6C05SI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544" y="485905"/>
            <a:ext cx="7940912" cy="2386148"/>
          </a:xfrm>
        </p:spPr>
        <p:txBody>
          <a:bodyPr>
            <a:normAutofit/>
          </a:bodyPr>
          <a:lstStyle/>
          <a:p>
            <a:br>
              <a:rPr lang="de-DE" b="0" dirty="0"/>
            </a:br>
            <a:r>
              <a:rPr lang="de-DE" sz="3200" b="0" dirty="0"/>
              <a:t> </a:t>
            </a:r>
            <a:r>
              <a:rPr lang="de-DE" sz="4000" i="1" dirty="0"/>
              <a:t>Für Gesundheit und Lebensfreude ist niemand zu alt !</a:t>
            </a:r>
            <a:endParaRPr lang="de-DE" sz="3200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1480457" y="3387302"/>
            <a:ext cx="6444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u="sng" kern="0" dirty="0">
                <a:solidFill>
                  <a:srgbClr val="822A44"/>
                </a:solidFill>
                <a:latin typeface="Aller" panose="02000503030000020004" pitchFamily="2" charset="0"/>
                <a:ea typeface="+mj-ea"/>
                <a:cs typeface="+mj-cs"/>
              </a:rPr>
              <a:t>Schulung </a:t>
            </a:r>
          </a:p>
          <a:p>
            <a:r>
              <a:rPr lang="de-DE" b="0" kern="0" dirty="0">
                <a:solidFill>
                  <a:srgbClr val="822A44"/>
                </a:solidFill>
                <a:latin typeface="Aller" panose="02000503030000020004" pitchFamily="2" charset="0"/>
                <a:ea typeface="+mj-ea"/>
                <a:cs typeface="+mj-cs"/>
              </a:rPr>
              <a:t>„Sucht und Ansätze der Suchtprävention im Alter“ </a:t>
            </a:r>
          </a:p>
          <a:p>
            <a:r>
              <a:rPr lang="de-DE" b="0" kern="0" dirty="0">
                <a:solidFill>
                  <a:srgbClr val="822A44"/>
                </a:solidFill>
                <a:latin typeface="Aller" panose="02000503030000020004" pitchFamily="2" charset="0"/>
                <a:ea typeface="+mj-ea"/>
                <a:cs typeface="+mj-cs"/>
              </a:rPr>
              <a:t>für Altenpflegekräfte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011640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69506" y="2240593"/>
            <a:ext cx="6853561" cy="237681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Von welchem Suchtstoff sind ältere Menschen am meisten betroffen?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Übung „Suchtsack“</a:t>
            </a:r>
          </a:p>
        </p:txBody>
      </p:sp>
    </p:spTree>
    <p:extLst>
      <p:ext uri="{BB962C8B-B14F-4D97-AF65-F5344CB8AC3E}">
        <p14:creationId xmlns:p14="http://schemas.microsoft.com/office/powerpoint/2010/main" val="113823265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40932" y="2595780"/>
            <a:ext cx="8103068" cy="115761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Ist eine Person, die täglich ein Bier trinkt süchtig?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050779"/>
          </a:xfrm>
        </p:spPr>
        <p:txBody>
          <a:bodyPr>
            <a:noAutofit/>
          </a:bodyPr>
          <a:lstStyle/>
          <a:p>
            <a:r>
              <a:rPr lang="de-DE" sz="3600" dirty="0"/>
              <a:t>Suchtverlauf</a:t>
            </a:r>
            <a:br>
              <a:rPr lang="de-DE" sz="3600" dirty="0"/>
            </a:br>
            <a:r>
              <a:rPr lang="de-DE" sz="3600" dirty="0"/>
              <a:t>Vom Genuss zur Sucht</a:t>
            </a:r>
          </a:p>
        </p:txBody>
      </p:sp>
    </p:spTree>
    <p:extLst>
      <p:ext uri="{BB962C8B-B14F-4D97-AF65-F5344CB8AC3E}">
        <p14:creationId xmlns:p14="http://schemas.microsoft.com/office/powerpoint/2010/main" val="111532612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29088" y="2507680"/>
            <a:ext cx="7620000" cy="163658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Was fällt Ihnen zu dem Begriff ein?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dirty="0"/>
              <a:t>Welche Kriterien gelten wohl für den Begriff?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Übung Suchtverlauf</a:t>
            </a:r>
          </a:p>
        </p:txBody>
      </p:sp>
    </p:spTree>
    <p:extLst>
      <p:ext uri="{BB962C8B-B14F-4D97-AF65-F5344CB8AC3E}">
        <p14:creationId xmlns:p14="http://schemas.microsoft.com/office/powerpoint/2010/main" val="1952648586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96091" y="1175656"/>
            <a:ext cx="8164029" cy="4833257"/>
          </a:xfrm>
        </p:spPr>
        <p:txBody>
          <a:bodyPr/>
          <a:lstStyle/>
          <a:p>
            <a:r>
              <a:rPr lang="de-DE" sz="2000" dirty="0"/>
              <a:t>Genuss</a:t>
            </a:r>
            <a:endParaRPr lang="de-DE" sz="2400" dirty="0"/>
          </a:p>
          <a:p>
            <a:pPr lvl="1"/>
            <a:r>
              <a:rPr lang="de-DE" sz="1400" dirty="0"/>
              <a:t>Freiwilligkeit des Konsums oder Tuns, bewusstes Wahrnehmen</a:t>
            </a:r>
          </a:p>
          <a:p>
            <a:pPr lvl="1"/>
            <a:r>
              <a:rPr lang="de-DE" sz="1400" dirty="0"/>
              <a:t>Gelegentliche (nicht regelmäßige) Handlung</a:t>
            </a:r>
          </a:p>
          <a:p>
            <a:pPr lvl="1"/>
            <a:r>
              <a:rPr lang="de-DE" sz="1400" dirty="0"/>
              <a:t>Geringe Menge (Qualität vor Quantität)</a:t>
            </a:r>
          </a:p>
          <a:p>
            <a:pPr lvl="1"/>
            <a:r>
              <a:rPr lang="de-DE" sz="1400" dirty="0"/>
              <a:t>Angenehme Wirkung im Vordergrund –Wohlfühlen</a:t>
            </a:r>
          </a:p>
          <a:p>
            <a:pPr lvl="1"/>
            <a:r>
              <a:rPr lang="de-DE" sz="1400" dirty="0"/>
              <a:t>Genügend Zeit und Vorbereitung</a:t>
            </a:r>
          </a:p>
          <a:p>
            <a:r>
              <a:rPr lang="de-DE" sz="2000" dirty="0"/>
              <a:t>Missbrauch</a:t>
            </a:r>
          </a:p>
          <a:p>
            <a:pPr lvl="1"/>
            <a:r>
              <a:rPr lang="de-DE" sz="1400" dirty="0"/>
              <a:t>Abweichung vom üblichen Gebrauch bzw. ursprünglich gesetzten Zweck</a:t>
            </a:r>
          </a:p>
          <a:p>
            <a:pPr lvl="1"/>
            <a:r>
              <a:rPr lang="de-DE" sz="1400" dirty="0"/>
              <a:t>Konsum übersteigert ein „normales“ Maß</a:t>
            </a:r>
          </a:p>
          <a:p>
            <a:pPr lvl="1"/>
            <a:r>
              <a:rPr lang="de-DE" sz="1400" dirty="0"/>
              <a:t>Konsum zu unpassenden Gelegenheiten wie Arbeitsplatz, Straßenverkehr</a:t>
            </a:r>
          </a:p>
          <a:p>
            <a:pPr lvl="1"/>
            <a:r>
              <a:rPr lang="de-DE" sz="1400" dirty="0"/>
              <a:t>Wirkung steht im Vordergrund, z.B. Entspannung, Abbau von Unsicherheit</a:t>
            </a:r>
          </a:p>
          <a:p>
            <a:pPr lvl="1"/>
            <a:r>
              <a:rPr lang="de-DE" sz="1400" dirty="0"/>
              <a:t>Aktive Auseinandersetzung mit Konflikten und Schwierigkeiten bleibt aus</a:t>
            </a:r>
          </a:p>
          <a:p>
            <a:r>
              <a:rPr lang="de-DE" sz="2000" dirty="0"/>
              <a:t>Gewöhnung</a:t>
            </a:r>
            <a:endParaRPr lang="de-DE" sz="2400" dirty="0"/>
          </a:p>
          <a:p>
            <a:pPr lvl="1"/>
            <a:r>
              <a:rPr lang="de-DE" sz="1400" dirty="0"/>
              <a:t>Wiederholung: gewisse Regelmäßigkeit des Tuns und stets die gleiche Form</a:t>
            </a:r>
          </a:p>
          <a:p>
            <a:pPr lvl="1"/>
            <a:r>
              <a:rPr lang="de-DE" sz="1400" dirty="0"/>
              <a:t>Psychische Bindung an das Verhalten wird fester, kann aber durch willentliche Anstrengung noch verändert werden</a:t>
            </a:r>
          </a:p>
          <a:p>
            <a:pPr lvl="1"/>
            <a:r>
              <a:rPr lang="de-DE" sz="1400" dirty="0"/>
              <a:t>Missbrauch findet über längere Zeit statt</a:t>
            </a:r>
          </a:p>
          <a:p>
            <a:pPr lvl="1"/>
            <a:r>
              <a:rPr lang="de-DE" sz="1400" dirty="0"/>
              <a:t>Toleranzentwicklung (Dosis reicht nicht mehr aus, um die gewünschte Wirkung zu erzielen)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Entwicklungsstadien der Sucht</a:t>
            </a:r>
            <a:br>
              <a:rPr lang="de-DE" dirty="0"/>
            </a:br>
            <a:r>
              <a:rPr lang="de-DE" sz="2400" b="0" dirty="0"/>
              <a:t>Übergänge vom normalen zum süchtigen Verhalten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9776685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18011" y="1010194"/>
            <a:ext cx="8068234" cy="5271192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dirty="0"/>
              <a:t>Diagnosekriterien nach ICD-10</a:t>
            </a:r>
          </a:p>
          <a:p>
            <a:r>
              <a:rPr lang="de-DE" sz="2400" dirty="0"/>
              <a:t>Starkes Verlangen / Zwang (Wiederholungszwang)</a:t>
            </a:r>
          </a:p>
          <a:p>
            <a:r>
              <a:rPr lang="de-DE" sz="2400" dirty="0"/>
              <a:t>Kontrollverlust </a:t>
            </a:r>
          </a:p>
          <a:p>
            <a:r>
              <a:rPr lang="de-DE" sz="2400" dirty="0"/>
              <a:t>Abstinenzverlust</a:t>
            </a:r>
          </a:p>
          <a:p>
            <a:r>
              <a:rPr lang="de-DE" sz="2400" dirty="0"/>
              <a:t>Toleranzbildung</a:t>
            </a:r>
          </a:p>
          <a:p>
            <a:pPr lvl="1"/>
            <a:r>
              <a:rPr lang="de-DE" sz="1800" dirty="0"/>
              <a:t>Dosissteigerung</a:t>
            </a:r>
          </a:p>
          <a:p>
            <a:pPr lvl="1"/>
            <a:r>
              <a:rPr lang="de-DE" sz="1800" dirty="0"/>
              <a:t>Entzugssymptome </a:t>
            </a:r>
          </a:p>
          <a:p>
            <a:r>
              <a:rPr lang="de-DE" sz="2400" dirty="0"/>
              <a:t>Zerstörerische Auswirkungen</a:t>
            </a:r>
          </a:p>
          <a:p>
            <a:pPr lvl="1"/>
            <a:r>
              <a:rPr lang="de-DE" sz="1800" dirty="0"/>
              <a:t>körperliche, seelische/geistige, soziale</a:t>
            </a:r>
          </a:p>
          <a:p>
            <a:r>
              <a:rPr lang="de-DE" sz="2800" dirty="0"/>
              <a:t>Zentrierung</a:t>
            </a:r>
          </a:p>
          <a:p>
            <a:pPr lvl="1"/>
            <a:r>
              <a:rPr lang="de-DE" sz="1800" dirty="0"/>
              <a:t>das Leben dreht sich zunehmend  um das Suchtmittel oder Suchtverhalten</a:t>
            </a:r>
          </a:p>
          <a:p>
            <a:r>
              <a:rPr lang="de-DE" sz="2400" dirty="0"/>
              <a:t>Rückzug aus dem Sozialleben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Sucht</a:t>
            </a:r>
          </a:p>
        </p:txBody>
      </p:sp>
    </p:spTree>
    <p:extLst>
      <p:ext uri="{BB962C8B-B14F-4D97-AF65-F5344CB8AC3E}">
        <p14:creationId xmlns:p14="http://schemas.microsoft.com/office/powerpoint/2010/main" val="245935898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FF0000"/>
                </a:solidFill>
              </a:rPr>
              <a:t>Genuss </a:t>
            </a:r>
          </a:p>
          <a:p>
            <a:r>
              <a:rPr lang="de-DE" sz="2800" dirty="0">
                <a:solidFill>
                  <a:srgbClr val="FF0000"/>
                </a:solidFill>
              </a:rPr>
              <a:t>Gewohnheit</a:t>
            </a:r>
          </a:p>
          <a:p>
            <a:r>
              <a:rPr lang="de-DE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Missbrauch</a:t>
            </a:r>
          </a:p>
          <a:p>
            <a:r>
              <a:rPr lang="de-DE" sz="2800" dirty="0"/>
              <a:t>Abhängigkeit / Sucht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433956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Wo im Suchtverlauf Präventionsansätze greifen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458614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57239" y="2552237"/>
            <a:ext cx="7620000" cy="1070528"/>
          </a:xfrm>
        </p:spPr>
        <p:txBody>
          <a:bodyPr/>
          <a:lstStyle/>
          <a:p>
            <a:pPr marL="0" indent="0" algn="ctr">
              <a:buNone/>
            </a:pPr>
            <a:r>
              <a:rPr lang="de-DE" sz="3600" dirty="0"/>
              <a:t>Risikofaktoren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Ursachen einer Suchterkrankung</a:t>
            </a:r>
          </a:p>
        </p:txBody>
      </p:sp>
    </p:spTree>
    <p:extLst>
      <p:ext uri="{BB962C8B-B14F-4D97-AF65-F5344CB8AC3E}">
        <p14:creationId xmlns:p14="http://schemas.microsoft.com/office/powerpoint/2010/main" val="73642359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leichschenkliges Dreieck 10"/>
          <p:cNvSpPr/>
          <p:nvPr/>
        </p:nvSpPr>
        <p:spPr bwMode="auto">
          <a:xfrm>
            <a:off x="3466011" y="2830287"/>
            <a:ext cx="2098765" cy="1680754"/>
          </a:xfrm>
          <a:prstGeom prst="triangle">
            <a:avLst/>
          </a:prstGeom>
          <a:solidFill>
            <a:srgbClr val="822A44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Ursachendreieck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3466011" y="1820091"/>
            <a:ext cx="1942012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3287485" y="1367245"/>
            <a:ext cx="2299063" cy="879566"/>
          </a:xfrm>
          <a:prstGeom prst="roundRect">
            <a:avLst/>
          </a:prstGeom>
          <a:solidFill>
            <a:srgbClr val="822A44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396446" y="4032069"/>
            <a:ext cx="2299063" cy="879566"/>
          </a:xfrm>
          <a:prstGeom prst="roundRect">
            <a:avLst/>
          </a:prstGeom>
          <a:solidFill>
            <a:srgbClr val="822A44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418011" y="4032069"/>
            <a:ext cx="2299063" cy="879566"/>
          </a:xfrm>
          <a:prstGeom prst="roundRect">
            <a:avLst/>
          </a:prstGeom>
          <a:solidFill>
            <a:srgbClr val="822A44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827417" y="157619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Person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439" y="4241019"/>
            <a:ext cx="142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Umfeld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14011" y="4249783"/>
            <a:ext cx="206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Suchtmittel</a:t>
            </a:r>
          </a:p>
        </p:txBody>
      </p:sp>
      <p:sp>
        <p:nvSpPr>
          <p:cNvPr id="14" name="Nach links gekrümmter Pfeil 13"/>
          <p:cNvSpPr/>
          <p:nvPr/>
        </p:nvSpPr>
        <p:spPr bwMode="auto">
          <a:xfrm rot="1894864">
            <a:off x="5058277" y="3895201"/>
            <a:ext cx="461496" cy="911524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Nach links gekrümmter Pfeil 14"/>
          <p:cNvSpPr/>
          <p:nvPr/>
        </p:nvSpPr>
        <p:spPr bwMode="auto">
          <a:xfrm rot="16200000">
            <a:off x="4302033" y="2788918"/>
            <a:ext cx="426719" cy="1101636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Nach links gekrümmter Pfeil 15"/>
          <p:cNvSpPr/>
          <p:nvPr/>
        </p:nvSpPr>
        <p:spPr bwMode="auto">
          <a:xfrm rot="7658888">
            <a:off x="3588342" y="3850122"/>
            <a:ext cx="394826" cy="1025747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895995" y="3670664"/>
            <a:ext cx="123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Sucht</a:t>
            </a:r>
          </a:p>
        </p:txBody>
      </p:sp>
    </p:spTree>
    <p:extLst>
      <p:ext uri="{BB962C8B-B14F-4D97-AF65-F5344CB8AC3E}">
        <p14:creationId xmlns:p14="http://schemas.microsoft.com/office/powerpoint/2010/main" val="135036958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4143" y="2615529"/>
            <a:ext cx="7886700" cy="895363"/>
          </a:xfrm>
        </p:spPr>
        <p:txBody>
          <a:bodyPr>
            <a:normAutofit/>
          </a:bodyPr>
          <a:lstStyle/>
          <a:p>
            <a:r>
              <a:rPr lang="de-DE" sz="4000" dirty="0"/>
              <a:t>Schutz-und Risikofaktoren</a:t>
            </a:r>
          </a:p>
        </p:txBody>
      </p:sp>
    </p:spTree>
    <p:extLst>
      <p:ext uri="{BB962C8B-B14F-4D97-AF65-F5344CB8AC3E}">
        <p14:creationId xmlns:p14="http://schemas.microsoft.com/office/powerpoint/2010/main" val="199844920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leichschenkliges Dreieck 10"/>
          <p:cNvSpPr/>
          <p:nvPr/>
        </p:nvSpPr>
        <p:spPr bwMode="auto">
          <a:xfrm>
            <a:off x="3466011" y="2830287"/>
            <a:ext cx="2098765" cy="1680754"/>
          </a:xfrm>
          <a:prstGeom prst="triangle">
            <a:avLst/>
          </a:prstGeom>
          <a:solidFill>
            <a:srgbClr val="822A44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Ursachendreieck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3466011" y="1820091"/>
            <a:ext cx="1942012" cy="8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3287486" y="949235"/>
            <a:ext cx="2277290" cy="1802674"/>
          </a:xfrm>
          <a:prstGeom prst="roundRect">
            <a:avLst/>
          </a:prstGeom>
          <a:solidFill>
            <a:schemeClr val="bg1"/>
          </a:solidFill>
          <a:ln>
            <a:solidFill>
              <a:srgbClr val="822A44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309360" y="3518372"/>
            <a:ext cx="2281646" cy="2386149"/>
          </a:xfrm>
          <a:prstGeom prst="roundRect">
            <a:avLst/>
          </a:prstGeom>
          <a:solidFill>
            <a:schemeClr val="bg1"/>
          </a:solidFill>
          <a:ln>
            <a:solidFill>
              <a:srgbClr val="822A44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505097" y="3518373"/>
            <a:ext cx="2220686" cy="2386149"/>
          </a:xfrm>
          <a:prstGeom prst="roundRect">
            <a:avLst/>
          </a:prstGeom>
          <a:solidFill>
            <a:schemeClr val="bg1"/>
          </a:solidFill>
          <a:ln>
            <a:solidFill>
              <a:srgbClr val="822A44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3697" y="3690918"/>
            <a:ext cx="1763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Umfeld</a:t>
            </a:r>
            <a:endParaRPr lang="de-DE" sz="1400" b="0" dirty="0"/>
          </a:p>
          <a:p>
            <a:pPr algn="l"/>
            <a:r>
              <a:rPr lang="de-DE" sz="1400" b="0" dirty="0"/>
              <a:t>•Familie</a:t>
            </a:r>
          </a:p>
          <a:p>
            <a:pPr algn="l"/>
            <a:r>
              <a:rPr lang="de-DE" sz="1400" b="0" dirty="0"/>
              <a:t>•Freunde</a:t>
            </a:r>
          </a:p>
          <a:p>
            <a:pPr algn="l"/>
            <a:r>
              <a:rPr lang="de-DE" sz="1400" b="0" dirty="0"/>
              <a:t>•Schulischer Leistungsdruck</a:t>
            </a:r>
          </a:p>
          <a:p>
            <a:pPr algn="l"/>
            <a:r>
              <a:rPr lang="de-DE" sz="1400" b="0" dirty="0"/>
              <a:t>•Familiäres/</a:t>
            </a:r>
          </a:p>
          <a:p>
            <a:pPr algn="l"/>
            <a:r>
              <a:rPr lang="de-DE" sz="1400" b="0" dirty="0"/>
              <a:t>gesellschaftliches </a:t>
            </a:r>
          </a:p>
          <a:p>
            <a:pPr algn="l"/>
            <a:r>
              <a:rPr lang="de-DE" sz="1400" b="0" dirty="0"/>
              <a:t>Konsumverhalten</a:t>
            </a:r>
            <a:endParaRPr lang="de-DE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6601098" y="3670720"/>
            <a:ext cx="1820091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Suchtmittel</a:t>
            </a:r>
            <a:endParaRPr lang="de-DE" sz="1400" b="0" dirty="0"/>
          </a:p>
          <a:p>
            <a:pPr algn="l"/>
            <a:r>
              <a:rPr lang="de-DE" sz="1400" b="0" dirty="0"/>
              <a:t>•Griffnähe</a:t>
            </a:r>
          </a:p>
          <a:p>
            <a:pPr algn="l"/>
            <a:r>
              <a:rPr lang="de-DE" sz="1400" b="0" dirty="0"/>
              <a:t>•Angebot, Preis</a:t>
            </a:r>
          </a:p>
          <a:p>
            <a:pPr algn="l"/>
            <a:r>
              <a:rPr lang="de-DE" sz="1400" b="0" dirty="0"/>
              <a:t>•Art der Einnahme</a:t>
            </a:r>
          </a:p>
          <a:p>
            <a:pPr algn="l"/>
            <a:r>
              <a:rPr lang="de-DE" sz="1400" b="0" dirty="0"/>
              <a:t>•Wirkung</a:t>
            </a:r>
          </a:p>
          <a:p>
            <a:pPr algn="l"/>
            <a:r>
              <a:rPr lang="de-DE" sz="1400" b="0" dirty="0"/>
              <a:t>•Suchtpotenzial</a:t>
            </a:r>
          </a:p>
          <a:p>
            <a:pPr algn="l"/>
            <a:r>
              <a:rPr lang="de-DE" sz="1400" b="0" dirty="0"/>
              <a:t>•Gesellschaftliche Bewertung</a:t>
            </a:r>
          </a:p>
        </p:txBody>
      </p:sp>
      <p:sp>
        <p:nvSpPr>
          <p:cNvPr id="14" name="Nach links gekrümmter Pfeil 13"/>
          <p:cNvSpPr/>
          <p:nvPr/>
        </p:nvSpPr>
        <p:spPr bwMode="auto">
          <a:xfrm rot="1894864">
            <a:off x="5058277" y="3895201"/>
            <a:ext cx="461496" cy="911524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Nach links gekrümmter Pfeil 14"/>
          <p:cNvSpPr/>
          <p:nvPr/>
        </p:nvSpPr>
        <p:spPr bwMode="auto">
          <a:xfrm rot="16200000">
            <a:off x="4302033" y="2788918"/>
            <a:ext cx="426719" cy="1101636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Nach links gekrümmter Pfeil 15"/>
          <p:cNvSpPr/>
          <p:nvPr/>
        </p:nvSpPr>
        <p:spPr bwMode="auto">
          <a:xfrm rot="7658888">
            <a:off x="3588342" y="3850122"/>
            <a:ext cx="394826" cy="1025747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895995" y="3670664"/>
            <a:ext cx="123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Sucht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435531" y="970862"/>
            <a:ext cx="2002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Person</a:t>
            </a:r>
            <a:endParaRPr lang="de-DE" sz="1400" b="0" dirty="0"/>
          </a:p>
          <a:p>
            <a:pPr algn="l"/>
            <a:r>
              <a:rPr lang="de-DE" sz="1400" b="0" dirty="0"/>
              <a:t>•Selbstwertgefühl</a:t>
            </a:r>
          </a:p>
          <a:p>
            <a:pPr algn="l"/>
            <a:r>
              <a:rPr lang="de-DE" sz="1400" b="0" dirty="0"/>
              <a:t>•Emotionale Fähigkeiten</a:t>
            </a:r>
          </a:p>
          <a:p>
            <a:pPr algn="l"/>
            <a:r>
              <a:rPr lang="de-DE" sz="1400" b="0" dirty="0"/>
              <a:t>•Soziale Fähigkeiten</a:t>
            </a:r>
          </a:p>
          <a:p>
            <a:pPr algn="l"/>
            <a:r>
              <a:rPr lang="de-DE" sz="1400" b="0" dirty="0"/>
              <a:t>•Erbanlagen</a:t>
            </a:r>
          </a:p>
          <a:p>
            <a:pPr algn="l"/>
            <a:r>
              <a:rPr lang="de-DE" sz="1400" b="0" dirty="0"/>
              <a:t>•Neugier</a:t>
            </a:r>
          </a:p>
          <a:p>
            <a:pPr algn="l"/>
            <a:r>
              <a:rPr lang="de-DE" sz="1400" b="0" dirty="0"/>
              <a:t>•Geschlecht</a:t>
            </a:r>
          </a:p>
        </p:txBody>
      </p:sp>
    </p:spTree>
    <p:extLst>
      <p:ext uri="{BB962C8B-B14F-4D97-AF65-F5344CB8AC3E}">
        <p14:creationId xmlns:p14="http://schemas.microsoft.com/office/powerpoint/2010/main" val="55365263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E12AF-CB76-41D5-9874-207554A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493" y="2160352"/>
            <a:ext cx="7620000" cy="4391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„Wenn ein alter Mensch stirbt, dann ist es, als ob eine ganze Bibliothek verbrennt“. </a:t>
            </a:r>
          </a:p>
          <a:p>
            <a:pPr marL="0" indent="0">
              <a:buNone/>
            </a:pPr>
            <a:r>
              <a:rPr lang="de-DE" sz="2400" dirty="0"/>
              <a:t>(Afrikanisches Sprichwort)</a:t>
            </a:r>
          </a:p>
        </p:txBody>
      </p:sp>
    </p:spTree>
    <p:extLst>
      <p:ext uri="{BB962C8B-B14F-4D97-AF65-F5344CB8AC3E}">
        <p14:creationId xmlns:p14="http://schemas.microsoft.com/office/powerpoint/2010/main" val="222511671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6726" y="2493610"/>
            <a:ext cx="8079594" cy="1433956"/>
          </a:xfrm>
        </p:spPr>
        <p:txBody>
          <a:bodyPr>
            <a:normAutofit/>
          </a:bodyPr>
          <a:lstStyle/>
          <a:p>
            <a:r>
              <a:rPr lang="de-DE" sz="4000" dirty="0"/>
              <a:t>Suchtfördernde Faktoren </a:t>
            </a:r>
            <a:br>
              <a:rPr lang="de-DE" sz="4000" dirty="0"/>
            </a:br>
            <a:r>
              <a:rPr lang="de-DE" sz="4000" dirty="0"/>
              <a:t>bei älteren Menschen</a:t>
            </a:r>
          </a:p>
        </p:txBody>
      </p:sp>
    </p:spTree>
    <p:extLst>
      <p:ext uri="{BB962C8B-B14F-4D97-AF65-F5344CB8AC3E}">
        <p14:creationId xmlns:p14="http://schemas.microsoft.com/office/powerpoint/2010/main" val="2492297133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7680" y="1324328"/>
            <a:ext cx="8024691" cy="4623625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/>
              <a:t>Person</a:t>
            </a:r>
            <a:endParaRPr lang="de-DE" sz="2800" dirty="0"/>
          </a:p>
          <a:p>
            <a:r>
              <a:rPr lang="de-DE" sz="2400" dirty="0"/>
              <a:t>Das Alleinsein / Einsamkeit</a:t>
            </a:r>
          </a:p>
          <a:p>
            <a:r>
              <a:rPr lang="de-DE" sz="2400" dirty="0"/>
              <a:t>Fehlende Zuwendung wird als Stress erlebt</a:t>
            </a:r>
          </a:p>
          <a:p>
            <a:r>
              <a:rPr lang="de-DE" sz="2400" dirty="0"/>
              <a:t>Nachlassende körperliche und intellektuelle Leistungs-und Konzentrationsfähigkeit</a:t>
            </a:r>
          </a:p>
          <a:p>
            <a:r>
              <a:rPr lang="de-DE" sz="2400" dirty="0"/>
              <a:t>Häufung von Krankheiten, Zunahme von körperlichen Beschwerden</a:t>
            </a:r>
          </a:p>
          <a:p>
            <a:r>
              <a:rPr lang="de-DE" sz="2400" dirty="0"/>
              <a:t>Sinnverlust</a:t>
            </a:r>
          </a:p>
          <a:p>
            <a:r>
              <a:rPr lang="de-DE" sz="2400" dirty="0"/>
              <a:t>Gedankliche Beschäftigung m. d. Tod</a:t>
            </a:r>
          </a:p>
          <a:p>
            <a:r>
              <a:rPr lang="de-DE" sz="2400" dirty="0"/>
              <a:t>Wertlosigkeit / Das Gefühl nicht mehr gebraucht zu werden 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229381"/>
            <a:ext cx="9144000" cy="954985"/>
          </a:xfrm>
        </p:spPr>
        <p:txBody>
          <a:bodyPr>
            <a:noAutofit/>
          </a:bodyPr>
          <a:lstStyle/>
          <a:p>
            <a:r>
              <a:rPr lang="de-DE" sz="3200" dirty="0"/>
              <a:t>Suchtfördernde Faktoren bei älteren Menschen</a:t>
            </a:r>
          </a:p>
        </p:txBody>
      </p:sp>
    </p:spTree>
    <p:extLst>
      <p:ext uri="{BB962C8B-B14F-4D97-AF65-F5344CB8AC3E}">
        <p14:creationId xmlns:p14="http://schemas.microsoft.com/office/powerpoint/2010/main" val="321367170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2846" y="1481083"/>
            <a:ext cx="8059525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/>
              <a:t>Umfeld</a:t>
            </a:r>
            <a:endParaRPr lang="de-DE" sz="2800" dirty="0"/>
          </a:p>
          <a:p>
            <a:r>
              <a:rPr lang="de-DE" sz="2600" dirty="0"/>
              <a:t>Beendigung des Berufslebens</a:t>
            </a:r>
          </a:p>
          <a:p>
            <a:r>
              <a:rPr lang="de-DE" sz="2600" dirty="0"/>
              <a:t>Statusverlust</a:t>
            </a:r>
          </a:p>
          <a:p>
            <a:r>
              <a:rPr lang="de-DE" sz="2600" dirty="0"/>
              <a:t>Abbröckeln der sozialen Beziehungen</a:t>
            </a:r>
          </a:p>
          <a:p>
            <a:r>
              <a:rPr lang="de-DE" sz="2600" dirty="0"/>
              <a:t>Verlust von Partnern</a:t>
            </a:r>
          </a:p>
          <a:p>
            <a:r>
              <a:rPr lang="de-DE" sz="2600" dirty="0"/>
              <a:t>„Jugendlichkeitswahn“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Suchtfördernde Faktoren </a:t>
            </a:r>
            <a:br>
              <a:rPr lang="de-DE" sz="3200" dirty="0"/>
            </a:br>
            <a:r>
              <a:rPr lang="de-DE" sz="3200" dirty="0"/>
              <a:t>bei älteren Menschen</a:t>
            </a:r>
          </a:p>
        </p:txBody>
      </p:sp>
    </p:spTree>
    <p:extLst>
      <p:ext uri="{BB962C8B-B14F-4D97-AF65-F5344CB8AC3E}">
        <p14:creationId xmlns:p14="http://schemas.microsoft.com/office/powerpoint/2010/main" val="1063700100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5429" y="1481083"/>
            <a:ext cx="8076942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/>
              <a:t>Droge</a:t>
            </a:r>
            <a:endParaRPr lang="de-DE" sz="2800" dirty="0"/>
          </a:p>
          <a:p>
            <a:r>
              <a:rPr lang="de-DE" sz="2400" dirty="0"/>
              <a:t>Eilfertige Verschreibung von Medikamenten</a:t>
            </a:r>
          </a:p>
          <a:p>
            <a:r>
              <a:rPr lang="de-DE" sz="2400" dirty="0"/>
              <a:t>Fehlendes Problembewusstsein</a:t>
            </a:r>
          </a:p>
          <a:p>
            <a:r>
              <a:rPr lang="de-DE" sz="2400" dirty="0"/>
              <a:t>Stärkere Wirkung als bei jüngeren Personen (geringes Körpergewicht, reduzierte Körperflüssigkeit, verlangsamte Stoffwechsel) </a:t>
            </a:r>
          </a:p>
          <a:p>
            <a:r>
              <a:rPr lang="de-DE" sz="2400" dirty="0"/>
              <a:t>verlangsamte Abbaugeschwindigkeit, längere Wirkungsdauer </a:t>
            </a:r>
          </a:p>
          <a:p>
            <a:r>
              <a:rPr lang="de-DE" sz="2400" dirty="0"/>
              <a:t>Fehlendes Problembewusstsein (Medikament = Heilmittel)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268493"/>
          </a:xfrm>
        </p:spPr>
        <p:txBody>
          <a:bodyPr>
            <a:noAutofit/>
          </a:bodyPr>
          <a:lstStyle/>
          <a:p>
            <a:r>
              <a:rPr lang="de-DE" sz="3200" dirty="0"/>
              <a:t>Suchtfördernde Faktoren </a:t>
            </a:r>
            <a:br>
              <a:rPr lang="de-DE" sz="3200" dirty="0"/>
            </a:br>
            <a:r>
              <a:rPr lang="de-DE" sz="3200" dirty="0"/>
              <a:t>bei älteren Menschen</a:t>
            </a:r>
          </a:p>
        </p:txBody>
      </p:sp>
    </p:spTree>
    <p:extLst>
      <p:ext uri="{BB962C8B-B14F-4D97-AF65-F5344CB8AC3E}">
        <p14:creationId xmlns:p14="http://schemas.microsoft.com/office/powerpoint/2010/main" val="3430464078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2881" y="1022454"/>
            <a:ext cx="8682446" cy="5216434"/>
          </a:xfrm>
        </p:spPr>
        <p:txBody>
          <a:bodyPr/>
          <a:lstStyle/>
          <a:p>
            <a:r>
              <a:rPr lang="de-DE" sz="1800" dirty="0"/>
              <a:t>Es fehlt oft an einer formulierten Haltung und an Standardabläufen beim Vorliegen von Suchtproblemen</a:t>
            </a:r>
          </a:p>
          <a:p>
            <a:r>
              <a:rPr lang="de-DE" sz="1800" dirty="0"/>
              <a:t>Haltung gegenüber Bewohner/-in ist ambivalent</a:t>
            </a:r>
          </a:p>
          <a:p>
            <a:r>
              <a:rPr lang="de-DE" sz="1800" dirty="0"/>
              <a:t>Sucht im Alter wird von manchen Mitarbeiter/-innen tabuisiert</a:t>
            </a:r>
          </a:p>
          <a:p>
            <a:r>
              <a:rPr lang="de-DE" sz="1800" dirty="0"/>
              <a:t>Fehlende Geschlossenheit des Teams bei Suchtproblematik</a:t>
            </a:r>
          </a:p>
          <a:p>
            <a:r>
              <a:rPr lang="de-DE" sz="1800" dirty="0"/>
              <a:t>Zu wenig Zeit –aufgrund niedrigen Personalschlüssel –um auf suchtkranken Bewohner einzugehen</a:t>
            </a:r>
          </a:p>
          <a:p>
            <a:r>
              <a:rPr lang="de-DE" sz="1800" dirty="0"/>
              <a:t>Kaum Fortbildung zum Thema</a:t>
            </a:r>
          </a:p>
          <a:p>
            <a:r>
              <a:rPr lang="de-DE" sz="1800" dirty="0"/>
              <a:t>Unzeitgemäße Verschreibungspraktiken, die von einem Teil der Ärzte angewandt werden</a:t>
            </a:r>
          </a:p>
          <a:p>
            <a:r>
              <a:rPr lang="de-DE" sz="1800" dirty="0"/>
              <a:t>Keine Absprache der Ärzte untereinander –dadurch Verordnung vieler verschiedener Medikamente</a:t>
            </a:r>
          </a:p>
          <a:p>
            <a:r>
              <a:rPr lang="de-DE" sz="1800" dirty="0"/>
              <a:t>Erforderliche Zusammenarbeit zwischen Altenheim und Suchthilfe besteht nicht</a:t>
            </a:r>
          </a:p>
          <a:p>
            <a:r>
              <a:rPr lang="de-DE" sz="1800" dirty="0"/>
              <a:t>Schwerpunkt der Arbeit liegt auf Pflege und nicht auf Bearbeitung der psychosozialen Problemen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0629" y="63918"/>
            <a:ext cx="8734698" cy="895363"/>
          </a:xfrm>
        </p:spPr>
        <p:txBody>
          <a:bodyPr>
            <a:noAutofit/>
          </a:bodyPr>
          <a:lstStyle/>
          <a:p>
            <a:r>
              <a:rPr lang="de-DE" sz="3600" dirty="0"/>
              <a:t>Suchtbegünstigende Faktoren </a:t>
            </a:r>
            <a:br>
              <a:rPr lang="de-DE" sz="3600" dirty="0"/>
            </a:br>
            <a:r>
              <a:rPr lang="de-DE" sz="3600" dirty="0"/>
              <a:t>im Altersheim</a:t>
            </a:r>
          </a:p>
        </p:txBody>
      </p:sp>
    </p:spTree>
    <p:extLst>
      <p:ext uri="{BB962C8B-B14F-4D97-AF65-F5344CB8AC3E}">
        <p14:creationId xmlns:p14="http://schemas.microsoft.com/office/powerpoint/2010/main" val="1858441794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2549" y="992777"/>
            <a:ext cx="8499565" cy="540182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Medikamentenabhängigkeit im Alter –Sendung "</a:t>
            </a:r>
            <a:r>
              <a:rPr lang="de-DE" sz="2400" dirty="0" err="1"/>
              <a:t>nano</a:t>
            </a:r>
            <a:r>
              <a:rPr lang="de-DE" sz="2400" dirty="0"/>
              <a:t>", 3 </a:t>
            </a:r>
            <a:r>
              <a:rPr lang="de-DE" sz="2400" dirty="0" err="1"/>
              <a:t>Sat</a:t>
            </a:r>
            <a:r>
              <a:rPr lang="de-DE" sz="2400" dirty="0"/>
              <a:t> vom 27. November 2014</a:t>
            </a:r>
          </a:p>
          <a:p>
            <a:r>
              <a:rPr lang="de-DE" sz="2400" dirty="0">
                <a:hlinkClick r:id="rId2"/>
              </a:rPr>
              <a:t>https://www.youtube.com/watch?v=DBMirOqLGms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Medikamente und Sucht: Schlaf-und Beruhigungsmittel &amp; Was ist Abhängigkeit? Kurzfilmreihe von Deutsche Hauptstelle für Suchtfragen e.V. Zuletzt am 18.07.2017 aktualisiert</a:t>
            </a:r>
          </a:p>
          <a:p>
            <a:r>
              <a:rPr lang="de-DE" sz="2400" dirty="0">
                <a:hlinkClick r:id="rId3"/>
              </a:rPr>
              <a:t>https://www.youtube.com/watch?v=8Vz1r_GS3Xg</a:t>
            </a:r>
            <a:r>
              <a:rPr lang="de-DE" sz="2400" dirty="0"/>
              <a:t> </a:t>
            </a:r>
          </a:p>
          <a:p>
            <a:r>
              <a:rPr lang="de-DE" sz="2400" dirty="0">
                <a:hlinkClick r:id="rId4"/>
              </a:rPr>
              <a:t>https://www.youtube.com/watch?v=UmWPo6C05SI</a:t>
            </a:r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73027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017" y="2632947"/>
            <a:ext cx="7886700" cy="895363"/>
          </a:xfrm>
        </p:spPr>
        <p:txBody>
          <a:bodyPr>
            <a:normAutofit/>
          </a:bodyPr>
          <a:lstStyle/>
          <a:p>
            <a:r>
              <a:rPr lang="de-DE" sz="4000" dirty="0"/>
              <a:t>Selbstreflexion</a:t>
            </a:r>
          </a:p>
        </p:txBody>
      </p:sp>
    </p:spTree>
    <p:extLst>
      <p:ext uri="{BB962C8B-B14F-4D97-AF65-F5344CB8AC3E}">
        <p14:creationId xmlns:p14="http://schemas.microsoft.com/office/powerpoint/2010/main" val="3138269865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600" y="2354272"/>
            <a:ext cx="7886700" cy="1433956"/>
          </a:xfrm>
        </p:spPr>
        <p:txBody>
          <a:bodyPr>
            <a:noAutofit/>
          </a:bodyPr>
          <a:lstStyle/>
          <a:p>
            <a:r>
              <a:rPr lang="de-DE" sz="4000" i="1" dirty="0"/>
              <a:t>Karusselldiskussion:</a:t>
            </a:r>
            <a:br>
              <a:rPr lang="de-DE" sz="4000" b="0" dirty="0"/>
            </a:br>
            <a:r>
              <a:rPr lang="de-DE" sz="4000" i="1" dirty="0"/>
              <a:t>„Was kannst du machen ..?‘“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17204941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554570"/>
            <a:ext cx="7886700" cy="895363"/>
          </a:xfrm>
        </p:spPr>
        <p:txBody>
          <a:bodyPr>
            <a:normAutofit/>
          </a:bodyPr>
          <a:lstStyle/>
          <a:p>
            <a:r>
              <a:rPr lang="de-DE" sz="4000" dirty="0"/>
              <a:t>Ethische Fragen</a:t>
            </a:r>
          </a:p>
        </p:txBody>
      </p:sp>
    </p:spTree>
    <p:extLst>
      <p:ext uri="{BB962C8B-B14F-4D97-AF65-F5344CB8AC3E}">
        <p14:creationId xmlns:p14="http://schemas.microsoft.com/office/powerpoint/2010/main" val="3252526317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96091" y="1481083"/>
            <a:ext cx="8216280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Gute Gründe nicht einzugreifen:</a:t>
            </a:r>
          </a:p>
          <a:p>
            <a:r>
              <a:rPr lang="de-DE" sz="2800" dirty="0"/>
              <a:t>Nennen Sie bitte gute Gründe bei einer Alkohol-oder Medikamentenauffälligkeit einer betreuten Person </a:t>
            </a:r>
            <a:r>
              <a:rPr lang="de-DE" sz="2800" b="1" dirty="0"/>
              <a:t>nicht </a:t>
            </a:r>
            <a:r>
              <a:rPr lang="de-DE" sz="2800" dirty="0"/>
              <a:t>einzugreifen: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Eine Übung zum Einstieg:</a:t>
            </a:r>
            <a:br>
              <a:rPr lang="de-DE" sz="40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965419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800" dirty="0"/>
          </a:p>
          <a:p>
            <a:r>
              <a:rPr lang="de-DE" sz="2800" dirty="0"/>
              <a:t>Meine Erwartungen an das Thema „Sucht (im Alter)“?</a:t>
            </a:r>
          </a:p>
          <a:p>
            <a:endParaRPr lang="de-DE" sz="1000" dirty="0"/>
          </a:p>
          <a:p>
            <a:r>
              <a:rPr lang="de-DE" sz="2800" dirty="0"/>
              <a:t>Welche eigenen Erfahrungen kann ich einbringen?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Erwartungen und Wünsche</a:t>
            </a:r>
          </a:p>
        </p:txBody>
      </p:sp>
    </p:spTree>
    <p:extLst>
      <p:ext uri="{BB962C8B-B14F-4D97-AF65-F5344CB8AC3E}">
        <p14:creationId xmlns:p14="http://schemas.microsoft.com/office/powerpoint/2010/main" val="4157058485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4954" y="1219825"/>
            <a:ext cx="7620000" cy="4580083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Wie sind sie denn?</a:t>
            </a:r>
          </a:p>
          <a:p>
            <a:r>
              <a:rPr lang="de-DE" sz="2400" dirty="0"/>
              <a:t>Glücklich?</a:t>
            </a:r>
          </a:p>
          <a:p>
            <a:r>
              <a:rPr lang="de-DE" sz="2400" dirty="0"/>
              <a:t>Mürrisch?</a:t>
            </a:r>
          </a:p>
          <a:p>
            <a:r>
              <a:rPr lang="de-DE" sz="2400" dirty="0"/>
              <a:t>Einsam?</a:t>
            </a:r>
          </a:p>
          <a:p>
            <a:r>
              <a:rPr lang="de-DE" sz="2400" dirty="0"/>
              <a:t>Verbittert?</a:t>
            </a:r>
          </a:p>
          <a:p>
            <a:r>
              <a:rPr lang="de-DE" sz="2400" dirty="0"/>
              <a:t>Lebensfroh?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Wie wären sie ohne übermäßigen Alkohol-oder Medikamentenkonsum?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Kann man die Alten nicht so lassen?</a:t>
            </a:r>
          </a:p>
        </p:txBody>
      </p:sp>
    </p:spTree>
    <p:extLst>
      <p:ext uri="{BB962C8B-B14F-4D97-AF65-F5344CB8AC3E}">
        <p14:creationId xmlns:p14="http://schemas.microsoft.com/office/powerpoint/2010/main" val="3343930582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508" y="1916089"/>
            <a:ext cx="8198862" cy="4391000"/>
          </a:xfrm>
        </p:spPr>
        <p:txBody>
          <a:bodyPr/>
          <a:lstStyle/>
          <a:p>
            <a:r>
              <a:rPr lang="de-DE" sz="2400" dirty="0"/>
              <a:t>Wer beurteilt das? (Kostenträger, Arzt, Angehörige, Pfleger, der Mensch selbst)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sz="2400" dirty="0"/>
              <a:t>Was heißt „lohnen“? (Spaß, Gesundheit, Lebensqualität)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sz="2400" dirty="0"/>
              <a:t>Wie ist das Krankheits-/Gesundheitsverständnis?</a:t>
            </a:r>
          </a:p>
          <a:p>
            <a:endParaRPr lang="de-DE" sz="800" dirty="0"/>
          </a:p>
          <a:p>
            <a:r>
              <a:rPr lang="de-DE" sz="2400" dirty="0"/>
              <a:t>Was ist der Unterschied zwischen einem Beinbruch, einer Suchterkrankung und einer Krebserkrankungen bezogen auf die Lebensqualität?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7021" y="456430"/>
            <a:ext cx="8271837" cy="1024653"/>
          </a:xfrm>
        </p:spPr>
        <p:txBody>
          <a:bodyPr>
            <a:noAutofit/>
          </a:bodyPr>
          <a:lstStyle/>
          <a:p>
            <a:r>
              <a:rPr lang="de-DE" sz="3600" dirty="0"/>
              <a:t>Lohnt sich das Engagement bei Suchtstörungen für die ältere Menschen?</a:t>
            </a:r>
          </a:p>
        </p:txBody>
      </p:sp>
    </p:spTree>
    <p:extLst>
      <p:ext uri="{BB962C8B-B14F-4D97-AF65-F5344CB8AC3E}">
        <p14:creationId xmlns:p14="http://schemas.microsoft.com/office/powerpoint/2010/main" val="115834953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4503" y="1481083"/>
            <a:ext cx="8908868" cy="4391000"/>
          </a:xfrm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Um zu ethisch vertretbaren Ansätzen bei Abhängigkeitserkrankungen alter Menschen zu kommen, sollten die </a:t>
            </a:r>
            <a:r>
              <a:rPr lang="de-DE" b="1" u="sng" dirty="0"/>
              <a:t>Ziele der Suchtbehandlung </a:t>
            </a:r>
            <a:r>
              <a:rPr lang="de-DE" dirty="0"/>
              <a:t>möglichst konkret überprüft und vereinbart werden.</a:t>
            </a:r>
          </a:p>
        </p:txBody>
      </p:sp>
    </p:spTree>
    <p:extLst>
      <p:ext uri="{BB962C8B-B14F-4D97-AF65-F5344CB8AC3E}">
        <p14:creationId xmlns:p14="http://schemas.microsoft.com/office/powerpoint/2010/main" val="3064411857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2852" y="2197518"/>
            <a:ext cx="7886700" cy="1512333"/>
          </a:xfrm>
        </p:spPr>
        <p:txBody>
          <a:bodyPr>
            <a:noAutofit/>
          </a:bodyPr>
          <a:lstStyle/>
          <a:p>
            <a:r>
              <a:rPr lang="de-DE" sz="4000" dirty="0"/>
              <a:t>Suchtmittelbezogenes Zielspektrum für die Suchthilfe</a:t>
            </a:r>
          </a:p>
        </p:txBody>
      </p:sp>
    </p:spTree>
    <p:extLst>
      <p:ext uri="{BB962C8B-B14F-4D97-AF65-F5344CB8AC3E}">
        <p14:creationId xmlns:p14="http://schemas.microsoft.com/office/powerpoint/2010/main" val="3649102668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ssdiagramm: Verzögerung 5"/>
          <p:cNvSpPr/>
          <p:nvPr/>
        </p:nvSpPr>
        <p:spPr bwMode="auto">
          <a:xfrm rot="16200000">
            <a:off x="2076993" y="370114"/>
            <a:ext cx="4598128" cy="6487887"/>
          </a:xfrm>
          <a:prstGeom prst="flowChartDelay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085" y="229381"/>
            <a:ext cx="8943703" cy="895363"/>
          </a:xfrm>
        </p:spPr>
        <p:txBody>
          <a:bodyPr>
            <a:normAutofit fontScale="90000"/>
          </a:bodyPr>
          <a:lstStyle/>
          <a:p>
            <a:r>
              <a:rPr lang="de-DE" dirty="0"/>
              <a:t>„</a:t>
            </a:r>
            <a:r>
              <a:rPr lang="de-DE" sz="4000" dirty="0"/>
              <a:t>Suchtmittelbezogenes Zielspektrum für die Suchthilfe“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1131569" y="5143153"/>
            <a:ext cx="6487886" cy="7402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558834" y="4402924"/>
            <a:ext cx="5633357" cy="7402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560316" y="2928642"/>
            <a:ext cx="3770812" cy="3701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898467" y="3793005"/>
            <a:ext cx="4955179" cy="6044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185851" y="3300133"/>
            <a:ext cx="4402179" cy="4928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80160" y="5373729"/>
            <a:ext cx="619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0" dirty="0">
                <a:latin typeface="Aller"/>
              </a:rPr>
              <a:t>Sicherung des Überlebens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815737" y="4619149"/>
            <a:ext cx="512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Aller"/>
              </a:rPr>
              <a:t>Sicherung des möglichst gesunden Überlebens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946361" y="3864376"/>
            <a:ext cx="489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>
                <a:latin typeface="Aller"/>
              </a:rPr>
              <a:t>Reduzierung von Einnahmehäufigkeit und –menge, Rückgriff auf weniger gefährliche Suchtmittel oder Konsumformen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978331" y="2959810"/>
            <a:ext cx="2795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Aller"/>
              </a:rPr>
              <a:t>Dauerhafte Abstinenz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91246" y="1750423"/>
            <a:ext cx="3056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ller"/>
              </a:rPr>
              <a:t>Lebensgestaltung und -bewältigung in Zufriedenheit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111824" y="3360026"/>
            <a:ext cx="4476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latin typeface="Aller"/>
              </a:rPr>
              <a:t>Verlängerung der suchtmittelfreien Perioden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52548" y="6083436"/>
            <a:ext cx="193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Modifiziert von </a:t>
            </a:r>
            <a:r>
              <a:rPr lang="de-DE" sz="1000" dirty="0" err="1"/>
              <a:t>Körkel</a:t>
            </a:r>
            <a:r>
              <a:rPr lang="de-DE" sz="1000" dirty="0"/>
              <a:t> und Kruse, 1997</a:t>
            </a:r>
          </a:p>
        </p:txBody>
      </p:sp>
    </p:spTree>
    <p:extLst>
      <p:ext uri="{BB962C8B-B14F-4D97-AF65-F5344CB8AC3E}">
        <p14:creationId xmlns:p14="http://schemas.microsoft.com/office/powerpoint/2010/main" val="637366573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509" y="1871701"/>
            <a:ext cx="8198862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Abwägen, ob eine Veränderung des Konsums stattfinden soll</a:t>
            </a:r>
            <a:endParaRPr lang="de-DE" sz="2400" dirty="0"/>
          </a:p>
          <a:p>
            <a:r>
              <a:rPr lang="de-DE" sz="2000" dirty="0"/>
              <a:t>Was ist passiert? (Wie viel und wann werden Suchtmittel genommen?)</a:t>
            </a:r>
          </a:p>
          <a:p>
            <a:r>
              <a:rPr lang="de-DE" sz="2000" dirty="0"/>
              <a:t>Welches Verhalten des Abhängigen resultiert daraus? (Wie verändert er sich?)</a:t>
            </a:r>
          </a:p>
          <a:p>
            <a:r>
              <a:rPr lang="de-DE" sz="2000" dirty="0"/>
              <a:t>Beeinträchtigt es seine Lebensqualität?</a:t>
            </a:r>
          </a:p>
          <a:p>
            <a:r>
              <a:rPr lang="de-DE" sz="2000" dirty="0"/>
              <a:t>Wie geht es Ihnen damit? (Gedanken, Gefühle)</a:t>
            </a:r>
          </a:p>
          <a:p>
            <a:r>
              <a:rPr lang="de-DE" sz="2000" dirty="0"/>
              <a:t>Wie stark belastet es Sie bzw. die Einrichtung auf einer Skala von 0 -10 (gar nicht belastet –sehr stark belastet)?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5671" y="434402"/>
            <a:ext cx="7886700" cy="1103030"/>
          </a:xfrm>
        </p:spPr>
        <p:txBody>
          <a:bodyPr>
            <a:noAutofit/>
          </a:bodyPr>
          <a:lstStyle/>
          <a:p>
            <a:r>
              <a:rPr lang="de-DE" sz="3600" dirty="0"/>
              <a:t>Handlungsstrategien in der Begegnung mit suchtkranken älteren Menschen</a:t>
            </a:r>
          </a:p>
        </p:txBody>
      </p:sp>
    </p:spTree>
    <p:extLst>
      <p:ext uri="{BB962C8B-B14F-4D97-AF65-F5344CB8AC3E}">
        <p14:creationId xmlns:p14="http://schemas.microsoft.com/office/powerpoint/2010/main" val="1045894960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65760" y="1481083"/>
            <a:ext cx="8146611" cy="4391000"/>
          </a:xfrm>
        </p:spPr>
        <p:txBody>
          <a:bodyPr/>
          <a:lstStyle/>
          <a:p>
            <a:endParaRPr lang="de-DE" dirty="0"/>
          </a:p>
          <a:p>
            <a:r>
              <a:rPr lang="de-DE" sz="2800" dirty="0"/>
              <a:t>Geht es um (dauerhafte) Abstinenz?</a:t>
            </a:r>
          </a:p>
          <a:p>
            <a:endParaRPr lang="de-DE" sz="800" dirty="0"/>
          </a:p>
          <a:p>
            <a:r>
              <a:rPr lang="de-DE" sz="2800" dirty="0"/>
              <a:t>Ist „kontrollierter Konsum“ möglich?</a:t>
            </a:r>
          </a:p>
          <a:p>
            <a:endParaRPr lang="de-DE" sz="800" dirty="0"/>
          </a:p>
          <a:p>
            <a:r>
              <a:rPr lang="de-DE" sz="2800" dirty="0"/>
              <a:t>Wie kann Schaden begrenzt werden?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Ziele der Suchthilfe überprüfen:</a:t>
            </a:r>
          </a:p>
        </p:txBody>
      </p:sp>
    </p:spTree>
    <p:extLst>
      <p:ext uri="{BB962C8B-B14F-4D97-AF65-F5344CB8AC3E}">
        <p14:creationId xmlns:p14="http://schemas.microsoft.com/office/powerpoint/2010/main" val="2309032560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87680" y="1481083"/>
            <a:ext cx="8024691" cy="4391000"/>
          </a:xfrm>
        </p:spPr>
        <p:txBody>
          <a:bodyPr/>
          <a:lstStyle/>
          <a:p>
            <a:r>
              <a:rPr lang="de-DE" sz="2800" dirty="0"/>
              <a:t>Suchtberatung und –Therapie in Beratungsstelle und ggf. Fachklinik</a:t>
            </a:r>
          </a:p>
          <a:p>
            <a:endParaRPr lang="de-DE" sz="800" dirty="0"/>
          </a:p>
          <a:p>
            <a:r>
              <a:rPr lang="de-DE" sz="2800" dirty="0"/>
              <a:t>Medikamentöse Hilfen (</a:t>
            </a:r>
            <a:r>
              <a:rPr lang="de-DE" sz="2800" dirty="0" err="1"/>
              <a:t>Antabus</a:t>
            </a:r>
            <a:r>
              <a:rPr lang="de-DE" sz="2800" dirty="0"/>
              <a:t>, </a:t>
            </a:r>
            <a:r>
              <a:rPr lang="de-DE" sz="2800" dirty="0" err="1"/>
              <a:t>Campral</a:t>
            </a:r>
            <a:r>
              <a:rPr lang="de-DE" sz="2800" dirty="0"/>
              <a:t>)</a:t>
            </a:r>
          </a:p>
          <a:p>
            <a:endParaRPr lang="de-DE" sz="800" dirty="0"/>
          </a:p>
          <a:p>
            <a:r>
              <a:rPr lang="de-DE" sz="2800" dirty="0"/>
              <a:t>Abstinenzorientierte Verabredungen mit Konsumkontrollen (</a:t>
            </a:r>
            <a:r>
              <a:rPr lang="de-DE" sz="2800" dirty="0" err="1"/>
              <a:t>Alco</a:t>
            </a:r>
            <a:r>
              <a:rPr lang="de-DE" sz="2800" dirty="0"/>
              <a:t>-Test-Geräte)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Abstinenzorientierte Hilfen</a:t>
            </a:r>
          </a:p>
        </p:txBody>
      </p:sp>
    </p:spTree>
    <p:extLst>
      <p:ext uri="{BB962C8B-B14F-4D97-AF65-F5344CB8AC3E}">
        <p14:creationId xmlns:p14="http://schemas.microsoft.com/office/powerpoint/2010/main" val="4129069695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09006" y="1481083"/>
            <a:ext cx="8303365" cy="4391000"/>
          </a:xfrm>
        </p:spPr>
        <p:txBody>
          <a:bodyPr/>
          <a:lstStyle/>
          <a:p>
            <a:r>
              <a:rPr lang="de-DE" sz="2800" dirty="0"/>
              <a:t>Verabredungen über definierte Konsummengen</a:t>
            </a:r>
          </a:p>
          <a:p>
            <a:endParaRPr lang="de-DE" sz="800" dirty="0"/>
          </a:p>
          <a:p>
            <a:r>
              <a:rPr lang="de-DE" sz="2800" dirty="0"/>
              <a:t>Einnahme nach Plan</a:t>
            </a:r>
          </a:p>
          <a:p>
            <a:endParaRPr lang="de-DE" sz="800" dirty="0"/>
          </a:p>
          <a:p>
            <a:r>
              <a:rPr lang="de-DE" sz="2800" dirty="0"/>
              <a:t>Dokumentation des jeweiligen Konsums</a:t>
            </a:r>
          </a:p>
          <a:p>
            <a:endParaRPr lang="de-DE" sz="800" dirty="0"/>
          </a:p>
          <a:p>
            <a:r>
              <a:rPr lang="de-DE" sz="2800" dirty="0"/>
              <a:t>Verabredete konsumfreie Zeiten</a:t>
            </a:r>
          </a:p>
          <a:p>
            <a:endParaRPr lang="de-DE" sz="800" dirty="0"/>
          </a:p>
          <a:p>
            <a:r>
              <a:rPr lang="de-DE" sz="2800" dirty="0"/>
              <a:t>Regelmäßige Überprüfung getroffener Vereinbarungen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Kontrollierter Konsum</a:t>
            </a:r>
          </a:p>
        </p:txBody>
      </p:sp>
    </p:spTree>
    <p:extLst>
      <p:ext uri="{BB962C8B-B14F-4D97-AF65-F5344CB8AC3E}">
        <p14:creationId xmlns:p14="http://schemas.microsoft.com/office/powerpoint/2010/main" val="517424629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1257" y="1481083"/>
            <a:ext cx="8691153" cy="4391000"/>
          </a:xfrm>
        </p:spPr>
        <p:txBody>
          <a:bodyPr/>
          <a:lstStyle/>
          <a:p>
            <a:r>
              <a:rPr lang="de-DE" sz="2400" dirty="0">
                <a:latin typeface="Aller"/>
              </a:rPr>
              <a:t>Abklärung der Fähigkeit zur Eigenverantwortlichkeit bei hirnorganischen Einschränkungen</a:t>
            </a:r>
          </a:p>
          <a:p>
            <a:endParaRPr lang="de-DE" sz="2400" dirty="0">
              <a:latin typeface="Aller"/>
            </a:endParaRPr>
          </a:p>
          <a:p>
            <a:r>
              <a:rPr lang="de-DE" sz="2400" dirty="0">
                <a:latin typeface="Aller"/>
              </a:rPr>
              <a:t>ggf. Abstimmung mit gesetzlichem Betreuer und/oder Angehörigen</a:t>
            </a:r>
          </a:p>
          <a:p>
            <a:endParaRPr lang="de-DE" sz="2400" dirty="0">
              <a:latin typeface="Aller"/>
            </a:endParaRPr>
          </a:p>
          <a:p>
            <a:r>
              <a:rPr lang="de-DE" sz="2400" dirty="0">
                <a:latin typeface="Aller"/>
              </a:rPr>
              <a:t>Festlegung von Schwellen, die als Notfall zu </a:t>
            </a:r>
            <a:r>
              <a:rPr lang="de-DE" sz="2400" dirty="0"/>
              <a:t>definieren sind</a:t>
            </a:r>
          </a:p>
          <a:p>
            <a:endParaRPr lang="de-DE" sz="2400" dirty="0"/>
          </a:p>
          <a:p>
            <a:r>
              <a:rPr lang="de-DE" sz="2400" dirty="0"/>
              <a:t>Vorausschauende Verabredung eines Krisenplanes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Aller"/>
              </a:rPr>
              <a:t>Schadensminimierung</a:t>
            </a:r>
          </a:p>
        </p:txBody>
      </p:sp>
    </p:spTree>
    <p:extLst>
      <p:ext uri="{BB962C8B-B14F-4D97-AF65-F5344CB8AC3E}">
        <p14:creationId xmlns:p14="http://schemas.microsoft.com/office/powerpoint/2010/main" val="154236427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000" b="1" dirty="0"/>
              <a:t>Modul 1</a:t>
            </a:r>
            <a:endParaRPr lang="de-DE" sz="3000" dirty="0"/>
          </a:p>
          <a:p>
            <a:pPr marL="0" indent="0">
              <a:buNone/>
            </a:pPr>
            <a:r>
              <a:rPr lang="de-DE" sz="3000" b="1" dirty="0"/>
              <a:t>Sensibilisierung für den Suchtmittelmissbrauch</a:t>
            </a:r>
            <a:endParaRPr lang="de-DE" sz="3000" dirty="0"/>
          </a:p>
          <a:p>
            <a:r>
              <a:rPr lang="de-DE" sz="2800" dirty="0"/>
              <a:t>Erwartungen /Wünsche</a:t>
            </a:r>
          </a:p>
          <a:p>
            <a:r>
              <a:rPr lang="de-DE" sz="2800" dirty="0"/>
              <a:t>Suchtmittel / süchtige Verhaltensweisen</a:t>
            </a:r>
          </a:p>
          <a:p>
            <a:r>
              <a:rPr lang="de-DE" sz="2800" dirty="0"/>
              <a:t>Suchtverlauf / Vom Genuss zur Sucht</a:t>
            </a:r>
          </a:p>
          <a:p>
            <a:r>
              <a:rPr lang="de-DE" sz="2800" dirty="0"/>
              <a:t>Wahrnehmungsübung zur Praxis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Ablauf</a:t>
            </a:r>
          </a:p>
        </p:txBody>
      </p:sp>
    </p:spTree>
    <p:extLst>
      <p:ext uri="{BB962C8B-B14F-4D97-AF65-F5344CB8AC3E}">
        <p14:creationId xmlns:p14="http://schemas.microsoft.com/office/powerpoint/2010/main" val="1975452773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6091" y="229381"/>
            <a:ext cx="8630195" cy="1103030"/>
          </a:xfrm>
        </p:spPr>
        <p:txBody>
          <a:bodyPr>
            <a:noAutofit/>
          </a:bodyPr>
          <a:lstStyle/>
          <a:p>
            <a:r>
              <a:rPr lang="de-DE" sz="3600" dirty="0"/>
              <a:t>Möglichkeiten der Intervention</a:t>
            </a:r>
            <a:br>
              <a:rPr lang="de-DE" sz="3600" dirty="0"/>
            </a:br>
            <a:r>
              <a:rPr lang="de-DE" dirty="0"/>
              <a:t>Das transtheoretische Modell der Veränderung (TTM)</a:t>
            </a:r>
          </a:p>
        </p:txBody>
      </p: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127391" y="1813974"/>
            <a:ext cx="8210654" cy="3620558"/>
            <a:chOff x="-484" y="977"/>
            <a:chExt cx="6388" cy="3055"/>
          </a:xfrm>
        </p:grpSpPr>
        <p:grpSp>
          <p:nvGrpSpPr>
            <p:cNvPr id="23" name="Group 31"/>
            <p:cNvGrpSpPr>
              <a:grpSpLocks/>
            </p:cNvGrpSpPr>
            <p:nvPr/>
          </p:nvGrpSpPr>
          <p:grpSpPr bwMode="auto">
            <a:xfrm>
              <a:off x="1440" y="977"/>
              <a:ext cx="3011" cy="3055"/>
              <a:chOff x="1440" y="977"/>
              <a:chExt cx="3011" cy="3055"/>
            </a:xfrm>
          </p:grpSpPr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1451" y="977"/>
                <a:ext cx="3000" cy="3055"/>
              </a:xfrm>
              <a:prstGeom prst="ellipse">
                <a:avLst/>
              </a:prstGeom>
              <a:solidFill>
                <a:srgbClr val="A9C61E"/>
              </a:solidFill>
              <a:ln w="762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292929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292929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292929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292929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292929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92929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92929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92929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292929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e-DE" altLang="de-DE" sz="2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>
                <a:off x="1440" y="2519"/>
                <a:ext cx="596" cy="0"/>
              </a:xfrm>
              <a:prstGeom prst="line">
                <a:avLst/>
              </a:prstGeom>
              <a:noFill/>
              <a:ln w="7143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de-DE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39" name="Picture 1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1436"/>
                <a:ext cx="2064" cy="2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528" y="1652"/>
              <a:ext cx="1799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292929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292929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92929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92929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 b="1" dirty="0">
                  <a:solidFill>
                    <a:schemeClr val="tx1"/>
                  </a:solidFill>
                  <a:latin typeface="Calibri" pitchFamily="34" charset="0"/>
                </a:rPr>
                <a:t>Absichtslosigkeit</a:t>
              </a: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2063" y="1152"/>
              <a:ext cx="620" cy="381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625" y="0"/>
                </a:cxn>
              </a:cxnLst>
              <a:rect l="0" t="0" r="r" b="b"/>
              <a:pathLst>
                <a:path w="625" h="381">
                  <a:moveTo>
                    <a:pt x="0" y="381"/>
                  </a:moveTo>
                  <a:lnTo>
                    <a:pt x="625" y="0"/>
                  </a:lnTo>
                </a:path>
              </a:pathLst>
            </a:custGeom>
            <a:noFill/>
            <a:ln w="76200">
              <a:solidFill>
                <a:srgbClr val="008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3349" y="1258"/>
              <a:ext cx="12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292929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292929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92929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92929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2400" b="1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984" y="1152"/>
              <a:ext cx="189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292929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292929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92929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92929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 b="1" dirty="0">
                  <a:solidFill>
                    <a:schemeClr val="tx1"/>
                  </a:solidFill>
                  <a:latin typeface="Calibri" pitchFamily="34" charset="0"/>
                </a:rPr>
                <a:t>Absichtsbildung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4451" y="2380"/>
              <a:ext cx="1453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292929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292929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92929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92929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 b="1" dirty="0">
                  <a:solidFill>
                    <a:schemeClr val="tx1"/>
                  </a:solidFill>
                  <a:latin typeface="Calibri" pitchFamily="34" charset="0"/>
                </a:rPr>
                <a:t>Vorbereitung</a:t>
              </a: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3926" y="3642"/>
              <a:ext cx="898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292929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292929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92929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92929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 b="1" dirty="0">
                  <a:solidFill>
                    <a:schemeClr val="tx1"/>
                  </a:solidFill>
                  <a:latin typeface="Calibri" pitchFamily="34" charset="0"/>
                </a:rPr>
                <a:t>Aktion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169" y="3168"/>
              <a:ext cx="2111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292929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292929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92929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92929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solidFill>
                    <a:schemeClr val="tx1"/>
                  </a:solidFill>
                </a:rPr>
                <a:t>Aufrechterhaltung</a:t>
              </a: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-484" y="3641"/>
              <a:ext cx="324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292929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292929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92929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92929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solidFill>
                    <a:schemeClr val="tx1"/>
                  </a:solidFill>
                  <a:latin typeface="Calibri" pitchFamily="34" charset="0"/>
                </a:rPr>
                <a:t>Rückschritt in alte „Verhaltensmuster“</a:t>
              </a: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664" y="1510"/>
              <a:ext cx="133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292929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292929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292929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292929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292929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1800" b="1">
                <a:solidFill>
                  <a:srgbClr val="008000"/>
                </a:solidFill>
                <a:latin typeface="Calibri" pitchFamily="34" charset="0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 rot="-8475899">
              <a:off x="2543" y="3529"/>
              <a:ext cx="625" cy="381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625" y="0"/>
                </a:cxn>
              </a:cxnLst>
              <a:rect l="0" t="0" r="r" b="b"/>
              <a:pathLst>
                <a:path w="625" h="381">
                  <a:moveTo>
                    <a:pt x="0" y="381"/>
                  </a:moveTo>
                  <a:lnTo>
                    <a:pt x="625" y="0"/>
                  </a:lnTo>
                </a:path>
              </a:pathLst>
            </a:custGeom>
            <a:noFill/>
            <a:ln w="76200">
              <a:solidFill>
                <a:srgbClr val="008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rot="9760901">
              <a:off x="3696" y="2832"/>
              <a:ext cx="620" cy="381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625" y="0"/>
                </a:cxn>
              </a:cxnLst>
              <a:rect l="0" t="0" r="r" b="b"/>
              <a:pathLst>
                <a:path w="625" h="381">
                  <a:moveTo>
                    <a:pt x="0" y="381"/>
                  </a:moveTo>
                  <a:lnTo>
                    <a:pt x="625" y="0"/>
                  </a:lnTo>
                </a:path>
              </a:pathLst>
            </a:custGeom>
            <a:noFill/>
            <a:ln w="76200">
              <a:solidFill>
                <a:srgbClr val="008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 rot="5055555">
              <a:off x="3719" y="1753"/>
              <a:ext cx="625" cy="381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625" y="0"/>
                </a:cxn>
              </a:cxnLst>
              <a:rect l="0" t="0" r="r" b="b"/>
              <a:pathLst>
                <a:path w="625" h="381">
                  <a:moveTo>
                    <a:pt x="0" y="381"/>
                  </a:moveTo>
                  <a:lnTo>
                    <a:pt x="625" y="0"/>
                  </a:lnTo>
                </a:path>
              </a:pathLst>
            </a:custGeom>
            <a:noFill/>
            <a:ln w="76200">
              <a:solidFill>
                <a:srgbClr val="008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 rot="-8475899">
              <a:off x="1104" y="2737"/>
              <a:ext cx="625" cy="382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625" y="0"/>
                </a:cxn>
              </a:cxnLst>
              <a:rect l="0" t="0" r="r" b="b"/>
              <a:pathLst>
                <a:path w="625" h="381">
                  <a:moveTo>
                    <a:pt x="0" y="381"/>
                  </a:moveTo>
                  <a:lnTo>
                    <a:pt x="625" y="0"/>
                  </a:lnTo>
                </a:path>
              </a:pathLst>
            </a:custGeom>
            <a:noFill/>
            <a:ln w="76200">
              <a:solidFill>
                <a:srgbClr val="008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357906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494916"/>
          </a:xfrm>
        </p:spPr>
        <p:txBody>
          <a:bodyPr>
            <a:noAutofit/>
          </a:bodyPr>
          <a:lstStyle/>
          <a:p>
            <a:r>
              <a:rPr lang="de-DE" sz="3600" dirty="0"/>
              <a:t>Motivierende Gesprächsführung</a:t>
            </a:r>
            <a:br>
              <a:rPr lang="de-DE" sz="3600" dirty="0"/>
            </a:br>
            <a:r>
              <a:rPr lang="de-DE" sz="3200" dirty="0"/>
              <a:t>Stadien der Verhaltensänderung (TTM)</a:t>
            </a:r>
            <a:endParaRPr lang="de-DE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" y="1724298"/>
            <a:ext cx="6285804" cy="414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548846" y="1759131"/>
            <a:ext cx="233389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2000" b="0" dirty="0">
                <a:solidFill>
                  <a:srgbClr val="822A44"/>
                </a:solidFill>
                <a:latin typeface="Aller"/>
              </a:rPr>
              <a:t>Veränderung ist kein einmaliges Ereignis, sondern ein Prozess.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de-DE" sz="1200" b="0" dirty="0">
              <a:solidFill>
                <a:srgbClr val="822A44"/>
              </a:solidFill>
              <a:latin typeface="Aller"/>
            </a:endParaRPr>
          </a:p>
          <a:p>
            <a:pPr algn="l"/>
            <a:endParaRPr lang="de-DE" sz="100" b="0" dirty="0">
              <a:solidFill>
                <a:srgbClr val="822A44"/>
              </a:solidFill>
              <a:latin typeface="Aller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2000" b="0" dirty="0">
                <a:solidFill>
                  <a:srgbClr val="822A44"/>
                </a:solidFill>
                <a:latin typeface="Aller"/>
              </a:rPr>
              <a:t>Interventionen sollten dem jeweiligen Stadium des Prozesses angepasst sein</a:t>
            </a:r>
          </a:p>
        </p:txBody>
      </p:sp>
    </p:spTree>
    <p:extLst>
      <p:ext uri="{BB962C8B-B14F-4D97-AF65-F5344CB8AC3E}">
        <p14:creationId xmlns:p14="http://schemas.microsoft.com/office/powerpoint/2010/main" val="1304001494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6394" y="2606821"/>
            <a:ext cx="7886700" cy="895363"/>
          </a:xfrm>
        </p:spPr>
        <p:txBody>
          <a:bodyPr>
            <a:normAutofit/>
          </a:bodyPr>
          <a:lstStyle/>
          <a:p>
            <a:r>
              <a:rPr lang="de-DE" sz="4000" dirty="0"/>
              <a:t>Rosinenübung</a:t>
            </a:r>
          </a:p>
        </p:txBody>
      </p:sp>
    </p:spTree>
    <p:extLst>
      <p:ext uri="{BB962C8B-B14F-4D97-AF65-F5344CB8AC3E}">
        <p14:creationId xmlns:p14="http://schemas.microsoft.com/office/powerpoint/2010/main" val="1325507946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39337" y="949235"/>
            <a:ext cx="8312074" cy="494646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Frühintervention</a:t>
            </a:r>
            <a:endParaRPr lang="de-D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b="1" i="1" dirty="0"/>
              <a:t>Ziel:</a:t>
            </a: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Sucht vor ihrem Entstehen / ihrer Manifestation verhindern</a:t>
            </a:r>
            <a:endParaRPr lang="de-DE" sz="2400" dirty="0"/>
          </a:p>
          <a:p>
            <a:r>
              <a:rPr lang="de-DE" sz="2400" dirty="0"/>
              <a:t>altersspezifische Wissensvermittlung</a:t>
            </a:r>
          </a:p>
          <a:p>
            <a:r>
              <a:rPr lang="de-DE" sz="2400" dirty="0"/>
              <a:t>Vertragliche Vereinbarungen mit betreuenden oder begleitenden Personen treffen</a:t>
            </a:r>
          </a:p>
          <a:p>
            <a:r>
              <a:rPr lang="de-DE" sz="2400" dirty="0"/>
              <a:t>eigenen Konsum selbstständig protokollieren</a:t>
            </a:r>
          </a:p>
          <a:p>
            <a:r>
              <a:rPr lang="de-DE" sz="2400" dirty="0"/>
              <a:t>Verstärkung ärztlicher bzw. pflegerischer Kontrolle des Gesundheitszustandes und der Konsumgewohnheiten</a:t>
            </a:r>
          </a:p>
          <a:p>
            <a:r>
              <a:rPr lang="de-DE" sz="2400" dirty="0"/>
              <a:t>Aushändigen einer speziellen altersspezifischen Kurzinterventionsbroschüre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72520" y="98752"/>
            <a:ext cx="7886700" cy="895363"/>
          </a:xfrm>
        </p:spPr>
        <p:txBody>
          <a:bodyPr>
            <a:normAutofit/>
          </a:bodyPr>
          <a:lstStyle/>
          <a:p>
            <a:r>
              <a:rPr lang="de-DE" sz="3600" dirty="0"/>
              <a:t>Interventionsansätze</a:t>
            </a:r>
          </a:p>
        </p:txBody>
      </p:sp>
    </p:spTree>
    <p:extLst>
      <p:ext uri="{BB962C8B-B14F-4D97-AF65-F5344CB8AC3E}">
        <p14:creationId xmlns:p14="http://schemas.microsoft.com/office/powerpoint/2010/main" val="1439868757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9966" y="1062446"/>
            <a:ext cx="8242405" cy="4809637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Ausstiegsorientierte Interventionen</a:t>
            </a:r>
            <a:endParaRPr lang="de-D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400" b="1" i="1" dirty="0"/>
              <a:t>Ziel:</a:t>
            </a: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Ausstieg aus der Sucht</a:t>
            </a:r>
            <a:endParaRPr lang="de-DE" sz="2400" dirty="0"/>
          </a:p>
          <a:p>
            <a:r>
              <a:rPr lang="de-DE" sz="2200" dirty="0"/>
              <a:t>Ambulant bei Medikamentenmissbrauch/-abhängigkeit </a:t>
            </a:r>
          </a:p>
          <a:p>
            <a:r>
              <a:rPr lang="de-DE" sz="2200" dirty="0"/>
              <a:t>Hausbesuche von Pflegefachkräften oder Sozialarbeitenden, die speziell auf das Erkennen und Behandeln von Sucht und Substanzmissbrauch hin ausgebildet wurden</a:t>
            </a:r>
          </a:p>
          <a:p>
            <a:r>
              <a:rPr lang="de-DE" sz="2200" dirty="0" err="1"/>
              <a:t>Komb</a:t>
            </a:r>
            <a:r>
              <a:rPr lang="de-DE" sz="2200" dirty="0"/>
              <a:t> von Wissensvermittlung und ärztlicher Beratung</a:t>
            </a:r>
          </a:p>
          <a:p>
            <a:pPr marL="0" indent="0">
              <a:buNone/>
            </a:pPr>
            <a:r>
              <a:rPr lang="de-DE" sz="2200" dirty="0"/>
              <a:t>Stationär </a:t>
            </a:r>
          </a:p>
          <a:p>
            <a:r>
              <a:rPr lang="de-DE" sz="2200" dirty="0"/>
              <a:t>fortlaufender Dosisreduktion (teilweise unter Verwendung von Placebo) und zeitlich begrenzter Substitutionsabgabe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Interventionsansätze</a:t>
            </a:r>
          </a:p>
        </p:txBody>
      </p:sp>
    </p:spTree>
    <p:extLst>
      <p:ext uri="{BB962C8B-B14F-4D97-AF65-F5344CB8AC3E}">
        <p14:creationId xmlns:p14="http://schemas.microsoft.com/office/powerpoint/2010/main" val="3984917370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1554" y="1481083"/>
            <a:ext cx="8050817" cy="4391000"/>
          </a:xfrm>
        </p:spPr>
        <p:txBody>
          <a:bodyPr/>
          <a:lstStyle/>
          <a:p>
            <a:endParaRPr lang="de-DE" dirty="0"/>
          </a:p>
          <a:p>
            <a:r>
              <a:rPr lang="de-DE" sz="2800" dirty="0"/>
              <a:t>Die Abschreckungsphase</a:t>
            </a:r>
          </a:p>
          <a:p>
            <a:endParaRPr lang="de-DE" sz="900" dirty="0"/>
          </a:p>
          <a:p>
            <a:r>
              <a:rPr lang="de-DE" sz="2800" dirty="0"/>
              <a:t>Die Informations-und Aufklärungsphase</a:t>
            </a:r>
          </a:p>
          <a:p>
            <a:endParaRPr lang="de-DE" sz="900" dirty="0"/>
          </a:p>
          <a:p>
            <a:r>
              <a:rPr lang="de-DE" sz="2800" dirty="0"/>
              <a:t>Die ursachenorientierte Phase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/>
              <a:t>Von der Drogen- zur Suchtprävention</a:t>
            </a:r>
          </a:p>
        </p:txBody>
      </p:sp>
    </p:spTree>
    <p:extLst>
      <p:ext uri="{BB962C8B-B14F-4D97-AF65-F5344CB8AC3E}">
        <p14:creationId xmlns:p14="http://schemas.microsoft.com/office/powerpoint/2010/main" val="3057168023"/>
      </p:ext>
    </p:extLst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65" y="200298"/>
            <a:ext cx="7055349" cy="558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450296"/>
      </p:ext>
    </p:extLst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1257" y="1881051"/>
            <a:ext cx="8630194" cy="4356792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Wussten Sie, dass an den Folgen ihres Alkoholkonsums in Deutschland jedes Jahr ca. 74 000 Menschen sterben?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000" dirty="0"/>
              <a:t>Das entspricht gut 9% aller Todesfälle, berichten DHS -Deutsche Hauptstelle für Suchtfragen und die Bundeszentrale für gesundheitliche Aufklärung (</a:t>
            </a:r>
            <a:r>
              <a:rPr lang="de-DE" sz="2000" dirty="0" err="1"/>
              <a:t>BZgA</a:t>
            </a:r>
            <a:r>
              <a:rPr lang="de-DE" sz="2000" dirty="0"/>
              <a:t>).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b="0" dirty="0"/>
              <a:t>Abschreckung allein funktioniert nicht: 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996051019"/>
      </p:ext>
    </p:extLst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18011" y="1446248"/>
            <a:ext cx="8294657" cy="4391000"/>
          </a:xfrm>
        </p:spPr>
        <p:txBody>
          <a:bodyPr/>
          <a:lstStyle/>
          <a:p>
            <a:endParaRPr lang="de-DE" sz="2800" dirty="0"/>
          </a:p>
          <a:p>
            <a:pPr marL="0" indent="0">
              <a:buNone/>
            </a:pPr>
            <a:r>
              <a:rPr lang="de-DE" sz="2800" dirty="0"/>
              <a:t>Aufgrund einer </a:t>
            </a:r>
            <a:r>
              <a:rPr lang="de-DE" sz="2800" b="1" i="1" dirty="0"/>
              <a:t>Vielzahl </a:t>
            </a:r>
            <a:r>
              <a:rPr lang="de-DE" sz="2800" dirty="0"/>
              <a:t>unterschiedlicher und vielfältiger </a:t>
            </a:r>
            <a:r>
              <a:rPr lang="de-DE" sz="2800" b="1" i="1" dirty="0"/>
              <a:t>Ursachen </a:t>
            </a:r>
            <a:r>
              <a:rPr lang="de-DE" sz="2800" dirty="0"/>
              <a:t>für den Konsum von Suchtmitteln sind auch </a:t>
            </a:r>
            <a:r>
              <a:rPr lang="de-DE" sz="2800" b="1" i="1" dirty="0"/>
              <a:t>unterschiedliche präventive Maßnahmen </a:t>
            </a:r>
            <a:r>
              <a:rPr lang="de-DE" sz="2800" dirty="0"/>
              <a:t>erforderlich, die die jeweils </a:t>
            </a:r>
            <a:r>
              <a:rPr lang="de-DE" sz="2800" b="1" i="1" dirty="0"/>
              <a:t>unterschiedlichen Erklärungsmuster </a:t>
            </a:r>
            <a:r>
              <a:rPr lang="de-DE" sz="2800" dirty="0"/>
              <a:t>berücksichtigen.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/>
              <a:t>Ursachenorientierte Suchtprävention</a:t>
            </a:r>
          </a:p>
        </p:txBody>
      </p:sp>
    </p:spTree>
    <p:extLst>
      <p:ext uri="{BB962C8B-B14F-4D97-AF65-F5344CB8AC3E}">
        <p14:creationId xmlns:p14="http://schemas.microsoft.com/office/powerpoint/2010/main" val="2888145545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0926" y="1019529"/>
            <a:ext cx="8647611" cy="4902300"/>
          </a:xfrm>
        </p:spPr>
        <p:txBody>
          <a:bodyPr/>
          <a:lstStyle/>
          <a:p>
            <a:endParaRPr lang="de-DE" sz="2800" b="1" dirty="0"/>
          </a:p>
          <a:p>
            <a:r>
              <a:rPr lang="de-DE" sz="2800" b="1" dirty="0"/>
              <a:t>Universelle Prävention</a:t>
            </a:r>
          </a:p>
          <a:p>
            <a:pPr lvl="1"/>
            <a:r>
              <a:rPr lang="de-DE" sz="1800" dirty="0"/>
              <a:t>Allgemeinpräventive Maßnahmen für alle Gruppen oder Teile der Gesamtbevölkerung</a:t>
            </a:r>
            <a:endParaRPr lang="de-DE" sz="3200" dirty="0"/>
          </a:p>
          <a:p>
            <a:pPr lvl="1"/>
            <a:r>
              <a:rPr lang="de-DE" sz="1800" dirty="0"/>
              <a:t>Förderung und Erhaltung der Gesundheit</a:t>
            </a:r>
          </a:p>
          <a:p>
            <a:pPr lvl="1"/>
            <a:r>
              <a:rPr lang="de-DE" sz="1800" dirty="0"/>
              <a:t>Stärkt allgemeine Lebenskompetenzen</a:t>
            </a:r>
          </a:p>
          <a:p>
            <a:endParaRPr lang="de-DE" sz="200" dirty="0"/>
          </a:p>
          <a:p>
            <a:r>
              <a:rPr lang="de-DE" sz="2800" b="1" dirty="0"/>
              <a:t>Selektive Prävention</a:t>
            </a:r>
            <a:endParaRPr lang="de-DE" sz="2800" dirty="0"/>
          </a:p>
          <a:p>
            <a:pPr lvl="1"/>
            <a:r>
              <a:rPr lang="de-DE" sz="1800" dirty="0"/>
              <a:t>Richtet sich an Risikogruppen, die bisher noch kein Symptom zeigen</a:t>
            </a:r>
          </a:p>
          <a:p>
            <a:pPr lvl="1"/>
            <a:r>
              <a:rPr lang="de-DE" sz="1800" dirty="0"/>
              <a:t>Abbau von Risikoverhalten bzw. Eindämmen von risikoerhöhenden Bedingungen</a:t>
            </a:r>
          </a:p>
          <a:p>
            <a:endParaRPr lang="de-DE" sz="200" dirty="0"/>
          </a:p>
          <a:p>
            <a:r>
              <a:rPr lang="de-DE" sz="2800" b="1" dirty="0"/>
              <a:t>Indizierte Prävention</a:t>
            </a:r>
          </a:p>
          <a:p>
            <a:pPr lvl="1"/>
            <a:r>
              <a:rPr lang="de-DE" sz="1800" dirty="0"/>
              <a:t>Richtet sich an gefährdete Einzelpersonen, die aufgrund problematischer Verhaltensweisen gefährdet sind, eine Abhängigkeit zu entwickeln.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6725" y="0"/>
            <a:ext cx="7886700" cy="1207533"/>
          </a:xfrm>
        </p:spPr>
        <p:txBody>
          <a:bodyPr>
            <a:noAutofit/>
          </a:bodyPr>
          <a:lstStyle/>
          <a:p>
            <a:r>
              <a:rPr lang="de-DE" sz="3600" dirty="0"/>
              <a:t>Prävention heute</a:t>
            </a:r>
            <a:br>
              <a:rPr lang="de-DE" sz="3600" dirty="0"/>
            </a:br>
            <a:r>
              <a:rPr lang="de-DE" sz="3600" b="0" dirty="0"/>
              <a:t>Grundkonzept</a:t>
            </a:r>
          </a:p>
        </p:txBody>
      </p:sp>
    </p:spTree>
    <p:extLst>
      <p:ext uri="{BB962C8B-B14F-4D97-AF65-F5344CB8AC3E}">
        <p14:creationId xmlns:p14="http://schemas.microsoft.com/office/powerpoint/2010/main" val="404530862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000" b="1" dirty="0"/>
              <a:t>Modul 2</a:t>
            </a:r>
            <a:endParaRPr lang="de-DE" sz="3000" dirty="0"/>
          </a:p>
          <a:p>
            <a:pPr marL="0" indent="0">
              <a:buNone/>
            </a:pPr>
            <a:r>
              <a:rPr lang="de-DE" sz="3000" b="1" dirty="0"/>
              <a:t>Vertiefende Auseinandersetzung mit dem Thema „Sucht im Alter“</a:t>
            </a:r>
            <a:endParaRPr lang="de-DE" sz="3000" dirty="0"/>
          </a:p>
          <a:p>
            <a:r>
              <a:rPr lang="de-DE" sz="2800" dirty="0"/>
              <a:t>Ursachen einer Suchterkrankung</a:t>
            </a:r>
          </a:p>
          <a:p>
            <a:r>
              <a:rPr lang="de-DE" sz="2800" dirty="0"/>
              <a:t>Suchtfördernde Faktoren bei älteren Menschen</a:t>
            </a:r>
          </a:p>
          <a:p>
            <a:r>
              <a:rPr lang="de-DE" sz="2800" dirty="0"/>
              <a:t>Selbstreflexion</a:t>
            </a:r>
          </a:p>
          <a:p>
            <a:r>
              <a:rPr lang="de-DE" sz="2800" dirty="0"/>
              <a:t>Steuerung von Stimmungslagen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Ablauf</a:t>
            </a:r>
          </a:p>
        </p:txBody>
      </p:sp>
    </p:spTree>
    <p:extLst>
      <p:ext uri="{BB962C8B-B14F-4D97-AF65-F5344CB8AC3E}">
        <p14:creationId xmlns:p14="http://schemas.microsoft.com/office/powerpoint/2010/main" val="1687587429"/>
      </p:ext>
    </p:extLst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9303" y="1428206"/>
            <a:ext cx="8508274" cy="4748677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Suchtprävention muss </a:t>
            </a:r>
            <a:r>
              <a:rPr lang="de-DE" sz="2800" b="1" dirty="0">
                <a:solidFill>
                  <a:srgbClr val="FF0000"/>
                </a:solidFill>
              </a:rPr>
              <a:t>frühzeitig</a:t>
            </a:r>
            <a:r>
              <a:rPr lang="de-DE" sz="2800" dirty="0">
                <a:solidFill>
                  <a:srgbClr val="FF0000"/>
                </a:solidFill>
              </a:rPr>
              <a:t>, </a:t>
            </a:r>
            <a:r>
              <a:rPr lang="de-DE" sz="2800" b="1" dirty="0">
                <a:solidFill>
                  <a:srgbClr val="FF0000"/>
                </a:solidFill>
              </a:rPr>
              <a:t>langfristig </a:t>
            </a:r>
            <a:r>
              <a:rPr lang="de-DE" sz="2800" dirty="0">
                <a:solidFill>
                  <a:srgbClr val="FF0000"/>
                </a:solidFill>
              </a:rPr>
              <a:t>und </a:t>
            </a:r>
            <a:r>
              <a:rPr lang="de-DE" sz="2800" b="1" dirty="0">
                <a:solidFill>
                  <a:srgbClr val="FF0000"/>
                </a:solidFill>
              </a:rPr>
              <a:t>kontinuierlich</a:t>
            </a:r>
            <a:r>
              <a:rPr lang="de-DE" sz="2800" dirty="0">
                <a:solidFill>
                  <a:srgbClr val="FF0000"/>
                </a:solidFill>
              </a:rPr>
              <a:t> angelegt werden.</a:t>
            </a:r>
          </a:p>
          <a:p>
            <a:pPr marL="0" indent="0">
              <a:buNone/>
            </a:pPr>
            <a:endParaRPr lang="de-DE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800" dirty="0"/>
              <a:t>Es geht dabei methodisch um  </a:t>
            </a:r>
            <a:r>
              <a:rPr lang="de-DE" sz="2800" b="1" dirty="0"/>
              <a:t>Lebens- und Risikokompetenzförderung </a:t>
            </a:r>
            <a:r>
              <a:rPr lang="de-DE" sz="2800" dirty="0"/>
              <a:t> unter Berücksichtigung des </a:t>
            </a:r>
            <a:r>
              <a:rPr lang="de-DE" sz="2800" b="1" dirty="0"/>
              <a:t>individuellen Verhaltens </a:t>
            </a:r>
            <a:r>
              <a:rPr lang="de-DE" sz="2800" dirty="0"/>
              <a:t>und der </a:t>
            </a:r>
            <a:r>
              <a:rPr lang="de-DE" sz="2800" b="1" dirty="0"/>
              <a:t>jeweiligen </a:t>
            </a:r>
            <a:endParaRPr lang="de-DE" sz="2800" dirty="0"/>
          </a:p>
          <a:p>
            <a:pPr marL="0" indent="0">
              <a:buNone/>
            </a:pPr>
            <a:r>
              <a:rPr lang="de-DE" sz="2800" b="1" dirty="0"/>
              <a:t>Verhältnisse / Strukturen / Bedingungen.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42148785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i="1" dirty="0"/>
              <a:t>Verhältnisprävention </a:t>
            </a:r>
            <a:br>
              <a:rPr lang="de-DE" b="1" i="1" dirty="0"/>
            </a:br>
            <a:r>
              <a:rPr lang="de-DE" dirty="0"/>
              <a:t>= Strukturelle Verbesserungen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i="1" dirty="0"/>
              <a:t>Verhaltensprävention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= Beeinflussung von Einstellungen, Kompetenzen und Verhaltensweisen einzelner Menschen bzw. Gruppen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29381"/>
            <a:ext cx="7886700" cy="1085613"/>
          </a:xfrm>
        </p:spPr>
        <p:txBody>
          <a:bodyPr>
            <a:noAutofit/>
          </a:bodyPr>
          <a:lstStyle/>
          <a:p>
            <a:r>
              <a:rPr lang="de-DE" sz="3600" dirty="0"/>
              <a:t>Prävention heute</a:t>
            </a:r>
            <a:br>
              <a:rPr lang="de-DE" sz="3600" dirty="0"/>
            </a:br>
            <a:r>
              <a:rPr lang="de-DE" sz="3600" b="0" dirty="0"/>
              <a:t>Grundkonzept</a:t>
            </a:r>
          </a:p>
        </p:txBody>
      </p:sp>
    </p:spTree>
    <p:extLst>
      <p:ext uri="{BB962C8B-B14F-4D97-AF65-F5344CB8AC3E}">
        <p14:creationId xmlns:p14="http://schemas.microsoft.com/office/powerpoint/2010/main" val="161493674"/>
      </p:ext>
    </p:extLst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2880" y="1481083"/>
            <a:ext cx="8329491" cy="4391000"/>
          </a:xfrm>
        </p:spPr>
        <p:txBody>
          <a:bodyPr/>
          <a:lstStyle/>
          <a:p>
            <a:endParaRPr lang="de-DE" dirty="0"/>
          </a:p>
          <a:p>
            <a:r>
              <a:rPr lang="de-DE" sz="2800" dirty="0"/>
              <a:t>das heißt, sie setzt an bei der Beeinflussung sozialer, kultureller, rechtlicher und ökonomischer Bedingungen des Substanzkonsums.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1589" y="229381"/>
            <a:ext cx="8760822" cy="895363"/>
          </a:xfrm>
        </p:spPr>
        <p:txBody>
          <a:bodyPr>
            <a:noAutofit/>
          </a:bodyPr>
          <a:lstStyle/>
          <a:p>
            <a:r>
              <a:rPr lang="de-DE" sz="3600" dirty="0"/>
              <a:t>Verhältnisprävention  ist systemorientiert </a:t>
            </a:r>
          </a:p>
        </p:txBody>
      </p:sp>
    </p:spTree>
    <p:extLst>
      <p:ext uri="{BB962C8B-B14F-4D97-AF65-F5344CB8AC3E}">
        <p14:creationId xmlns:p14="http://schemas.microsoft.com/office/powerpoint/2010/main" val="2765032755"/>
      </p:ext>
    </p:extLst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i="1" dirty="0"/>
              <a:t>Beispiel:</a:t>
            </a:r>
            <a:endParaRPr lang="de-DE" sz="2800" dirty="0"/>
          </a:p>
          <a:p>
            <a:pPr marL="0" indent="0">
              <a:buNone/>
            </a:pPr>
            <a:r>
              <a:rPr lang="de-DE" sz="2800" i="1" dirty="0"/>
              <a:t>Kinder-Jugendmarketing</a:t>
            </a:r>
            <a:endParaRPr lang="de-DE" sz="2800" dirty="0"/>
          </a:p>
          <a:p>
            <a:endParaRPr lang="de-DE" sz="2800" dirty="0"/>
          </a:p>
          <a:p>
            <a:pPr marL="0" indent="0">
              <a:buNone/>
            </a:pPr>
            <a:r>
              <a:rPr lang="de-DE" sz="2800" dirty="0"/>
              <a:t>Von der traditionellen </a:t>
            </a:r>
            <a:r>
              <a:rPr lang="de-DE" sz="2800" i="1" dirty="0"/>
              <a:t>„Spießer Droge“ </a:t>
            </a:r>
            <a:r>
              <a:rPr lang="de-DE" sz="2800" dirty="0"/>
              <a:t>zur coolen Jugenddroge.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Verhältnisprävention</a:t>
            </a:r>
          </a:p>
        </p:txBody>
      </p:sp>
    </p:spTree>
    <p:extLst>
      <p:ext uri="{BB962C8B-B14F-4D97-AF65-F5344CB8AC3E}">
        <p14:creationId xmlns:p14="http://schemas.microsoft.com/office/powerpoint/2010/main" val="1983123447"/>
      </p:ext>
    </p:extLst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Beispiel:</a:t>
            </a:r>
            <a:br>
              <a:rPr lang="de-DE" dirty="0"/>
            </a:br>
            <a:r>
              <a:rPr lang="de-DE" i="1" dirty="0"/>
              <a:t>Kinder-Jugendmarketing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Verhältnisprävention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111460"/>
      </p:ext>
    </p:extLst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9966" y="1481083"/>
            <a:ext cx="8638903" cy="4391000"/>
          </a:xfrm>
        </p:spPr>
        <p:txBody>
          <a:bodyPr/>
          <a:lstStyle/>
          <a:p>
            <a:endParaRPr lang="de-DE" dirty="0"/>
          </a:p>
          <a:p>
            <a:r>
              <a:rPr lang="de-DE" sz="2800" dirty="0"/>
              <a:t>das heißt, sie setzt an bei der Beeinflussung von Einstellungen, Kompetenzen und Verhaltensweisen einzelner Menschen bzw. Gruppen.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5463" y="229381"/>
            <a:ext cx="8804366" cy="895363"/>
          </a:xfrm>
        </p:spPr>
        <p:txBody>
          <a:bodyPr>
            <a:noAutofit/>
          </a:bodyPr>
          <a:lstStyle/>
          <a:p>
            <a:r>
              <a:rPr lang="de-DE" sz="3600" dirty="0"/>
              <a:t>Verhaltensprävention ist personenorientiert </a:t>
            </a:r>
          </a:p>
        </p:txBody>
      </p:sp>
    </p:spTree>
    <p:extLst>
      <p:ext uri="{BB962C8B-B14F-4D97-AF65-F5344CB8AC3E}">
        <p14:creationId xmlns:p14="http://schemas.microsoft.com/office/powerpoint/2010/main" val="3708871237"/>
      </p:ext>
    </p:extLst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0816" y="540555"/>
            <a:ext cx="8495469" cy="5433523"/>
          </a:xfrm>
        </p:spPr>
        <p:txBody>
          <a:bodyPr/>
          <a:lstStyle/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800" dirty="0">
                <a:solidFill>
                  <a:srgbClr val="FF0000"/>
                </a:solidFill>
              </a:rPr>
              <a:t>Suchtprävention muss </a:t>
            </a:r>
            <a:r>
              <a:rPr lang="de-DE" sz="2800" b="1" dirty="0">
                <a:solidFill>
                  <a:srgbClr val="FF0000"/>
                </a:solidFill>
              </a:rPr>
              <a:t>frühzeitig</a:t>
            </a:r>
            <a:r>
              <a:rPr lang="de-DE" sz="2800" dirty="0">
                <a:solidFill>
                  <a:srgbClr val="FF0000"/>
                </a:solidFill>
              </a:rPr>
              <a:t>, </a:t>
            </a:r>
            <a:r>
              <a:rPr lang="de-DE" sz="2800" b="1" dirty="0">
                <a:solidFill>
                  <a:srgbClr val="FF0000"/>
                </a:solidFill>
              </a:rPr>
              <a:t>langfristig </a:t>
            </a:r>
            <a:r>
              <a:rPr lang="de-DE" sz="2800" dirty="0">
                <a:solidFill>
                  <a:srgbClr val="FF0000"/>
                </a:solidFill>
              </a:rPr>
              <a:t>und </a:t>
            </a:r>
            <a:r>
              <a:rPr lang="de-DE" sz="2800" b="1" dirty="0">
                <a:solidFill>
                  <a:srgbClr val="FF0000"/>
                </a:solidFill>
              </a:rPr>
              <a:t>kontinuierlich</a:t>
            </a:r>
            <a:r>
              <a:rPr lang="de-DE" sz="2800" dirty="0">
                <a:solidFill>
                  <a:srgbClr val="FF0000"/>
                </a:solidFill>
              </a:rPr>
              <a:t> angelegt werden.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Es geht dabei methodisch um </a:t>
            </a:r>
            <a:r>
              <a:rPr lang="de-DE" sz="2800" b="1" dirty="0"/>
              <a:t>Lebens- und Risikokompetenzförderung </a:t>
            </a:r>
            <a:r>
              <a:rPr lang="de-DE" sz="2800" dirty="0"/>
              <a:t>unter Berücksichtigung des </a:t>
            </a:r>
            <a:r>
              <a:rPr lang="de-DE" sz="2800" b="1" dirty="0"/>
              <a:t>individuellen Verhaltens </a:t>
            </a:r>
            <a:r>
              <a:rPr lang="de-DE" sz="2800" dirty="0"/>
              <a:t>und der </a:t>
            </a:r>
            <a:r>
              <a:rPr lang="de-DE" sz="2800" b="1" dirty="0"/>
              <a:t>jeweiligen Verhältnisse / Strukturen / Bedingungen.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74768962"/>
      </p:ext>
    </p:extLst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Von der Abschreckung zur Förderung der Risikokompetenz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4" y="2042659"/>
            <a:ext cx="18192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66" y="2154148"/>
            <a:ext cx="20764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640" y="1885225"/>
            <a:ext cx="13620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28" y="2854235"/>
            <a:ext cx="1247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feil nach rechts 3"/>
          <p:cNvSpPr/>
          <p:nvPr/>
        </p:nvSpPr>
        <p:spPr bwMode="auto">
          <a:xfrm>
            <a:off x="2473233" y="2976948"/>
            <a:ext cx="583475" cy="245427"/>
          </a:xfrm>
          <a:prstGeom prst="rightArrow">
            <a:avLst/>
          </a:prstGeom>
          <a:solidFill>
            <a:srgbClr val="822A44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>
            <a:off x="5229497" y="2989421"/>
            <a:ext cx="583475" cy="245427"/>
          </a:xfrm>
          <a:prstGeom prst="rightArrow">
            <a:avLst/>
          </a:prstGeom>
          <a:solidFill>
            <a:srgbClr val="822A44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10074" y="4554583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rgbClr val="822A44"/>
                </a:solidFill>
                <a:latin typeface="Aller"/>
              </a:rPr>
              <a:t>70er Jahre: Abschreckung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29985" y="4277583"/>
            <a:ext cx="3082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rgbClr val="822A44"/>
                </a:solidFill>
                <a:latin typeface="Aller"/>
              </a:rPr>
              <a:t>90er-Jahre: </a:t>
            </a:r>
          </a:p>
          <a:p>
            <a:r>
              <a:rPr lang="de-DE" sz="1800" b="0" dirty="0">
                <a:solidFill>
                  <a:srgbClr val="822A44"/>
                </a:solidFill>
                <a:latin typeface="Aller"/>
              </a:rPr>
              <a:t>weg von der Substanz; Lebenskompetenzförderung; nein sagen</a:t>
            </a:r>
            <a:endParaRPr lang="de-DE" sz="1800" dirty="0">
              <a:solidFill>
                <a:srgbClr val="822A44"/>
              </a:solidFill>
              <a:latin typeface="Aller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3299" y="4260166"/>
            <a:ext cx="2943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solidFill>
                  <a:srgbClr val="822A44"/>
                </a:solidFill>
                <a:latin typeface="Aller"/>
              </a:rPr>
              <a:t>seit 2000: </a:t>
            </a:r>
          </a:p>
          <a:p>
            <a:r>
              <a:rPr lang="de-DE" sz="1800" dirty="0">
                <a:solidFill>
                  <a:srgbClr val="822A44"/>
                </a:solidFill>
                <a:latin typeface="Aller"/>
              </a:rPr>
              <a:t>Risikomanagement und Minimierung von Schäden; Risikokompetenz und Übergang in unschädliches Verhalten</a:t>
            </a:r>
          </a:p>
        </p:txBody>
      </p:sp>
    </p:spTree>
    <p:extLst>
      <p:ext uri="{BB962C8B-B14F-4D97-AF65-F5344CB8AC3E}">
        <p14:creationId xmlns:p14="http://schemas.microsoft.com/office/powerpoint/2010/main" val="1310316477"/>
      </p:ext>
    </p:extLst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9634" y="1481083"/>
            <a:ext cx="8412480" cy="4391000"/>
          </a:xfrm>
        </p:spPr>
        <p:txBody>
          <a:bodyPr/>
          <a:lstStyle/>
          <a:p>
            <a:r>
              <a:rPr lang="de-DE" sz="2800" dirty="0"/>
              <a:t>weg von der Orientierung an Risikofaktoren → hin zur Orientierung an Ressourcen</a:t>
            </a:r>
          </a:p>
          <a:p>
            <a:endParaRPr lang="de-DE" sz="1000" dirty="0"/>
          </a:p>
          <a:p>
            <a:r>
              <a:rPr lang="de-DE" sz="2800" dirty="0"/>
              <a:t>basiert auf dem Konzept der Salutogenese von Aaron </a:t>
            </a:r>
            <a:r>
              <a:rPr lang="de-DE" sz="2800" dirty="0" err="1"/>
              <a:t>Antonovsky</a:t>
            </a:r>
            <a:endParaRPr lang="de-DE" sz="2800" dirty="0"/>
          </a:p>
          <a:p>
            <a:pPr lvl="1">
              <a:buFont typeface="Wingdings" pitchFamily="2" charset="2"/>
              <a:buChar char="à"/>
            </a:pPr>
            <a:r>
              <a:rPr lang="de-DE" sz="2000" dirty="0"/>
              <a:t>Warum bleiben Menschen trotz oftmals zahlreicher alltäglicher Belastungen und krankheitserregender Risikokonstellationen sowie kritischer Lebensereignisse gesund?</a:t>
            </a:r>
          </a:p>
          <a:p>
            <a:pPr marL="457200" lvl="1" indent="0">
              <a:buNone/>
            </a:pPr>
            <a:endParaRPr lang="de-DE" sz="1000" dirty="0"/>
          </a:p>
          <a:p>
            <a:r>
              <a:rPr lang="de-DE" sz="2800" dirty="0"/>
              <a:t>suchtmittelunspezifisch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Lebenskompetenzförderung</a:t>
            </a:r>
          </a:p>
        </p:txBody>
      </p:sp>
    </p:spTree>
    <p:extLst>
      <p:ext uri="{BB962C8B-B14F-4D97-AF65-F5344CB8AC3E}">
        <p14:creationId xmlns:p14="http://schemas.microsoft.com/office/powerpoint/2010/main" val="3087138558"/>
      </p:ext>
    </p:extLst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96091" y="1481083"/>
            <a:ext cx="8216280" cy="4391000"/>
          </a:xfrm>
        </p:spPr>
        <p:txBody>
          <a:bodyPr/>
          <a:lstStyle/>
          <a:p>
            <a:r>
              <a:rPr lang="de-DE" sz="2400" dirty="0"/>
              <a:t>Förderung von Selbständigkeit, Selbstverantwortung, Selbstwertgefühl und Selbstbewusstsein</a:t>
            </a:r>
          </a:p>
          <a:p>
            <a:endParaRPr lang="de-DE" sz="700" dirty="0"/>
          </a:p>
          <a:p>
            <a:r>
              <a:rPr lang="de-DE" sz="2400" dirty="0"/>
              <a:t>Förderung von Konfliktfähigkeit und Frustrationstoleranz</a:t>
            </a:r>
          </a:p>
          <a:p>
            <a:endParaRPr lang="de-DE" sz="700" dirty="0"/>
          </a:p>
          <a:p>
            <a:r>
              <a:rPr lang="de-DE" sz="2400" dirty="0"/>
              <a:t>Förderung von Kontakt-und Beziehungsfähigkeit</a:t>
            </a:r>
          </a:p>
          <a:p>
            <a:endParaRPr lang="de-DE" sz="700" dirty="0"/>
          </a:p>
          <a:p>
            <a:r>
              <a:rPr lang="de-DE" sz="2400" dirty="0"/>
              <a:t>Förderung der emotionalen Erlebnisfähigkeit</a:t>
            </a:r>
          </a:p>
          <a:p>
            <a:endParaRPr lang="de-DE" sz="700" dirty="0"/>
          </a:p>
          <a:p>
            <a:r>
              <a:rPr lang="de-DE" sz="2400" dirty="0"/>
              <a:t>Förderung der Genussfähigkeit</a:t>
            </a:r>
          </a:p>
          <a:p>
            <a:pPr marL="0" indent="0">
              <a:buNone/>
            </a:pPr>
            <a:endParaRPr lang="de-DE" sz="700" dirty="0"/>
          </a:p>
          <a:p>
            <a:r>
              <a:rPr lang="de-DE" sz="2400" dirty="0"/>
              <a:t>Förderung der gesunden Leistungsfähigkeit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Lebenskompetenzförderung</a:t>
            </a:r>
          </a:p>
        </p:txBody>
      </p:sp>
    </p:spTree>
    <p:extLst>
      <p:ext uri="{BB962C8B-B14F-4D97-AF65-F5344CB8AC3E}">
        <p14:creationId xmlns:p14="http://schemas.microsoft.com/office/powerpoint/2010/main" val="366861162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000" b="1" dirty="0"/>
              <a:t>Modul 3 </a:t>
            </a:r>
            <a:endParaRPr lang="de-DE" sz="3000" dirty="0"/>
          </a:p>
          <a:p>
            <a:pPr marL="0" indent="0">
              <a:buNone/>
            </a:pPr>
            <a:r>
              <a:rPr lang="de-DE" sz="3000" b="1" dirty="0"/>
              <a:t>Ansätze und Methoden der Suchtprävention </a:t>
            </a:r>
            <a:endParaRPr lang="de-DE" sz="3000" dirty="0"/>
          </a:p>
          <a:p>
            <a:r>
              <a:rPr lang="de-DE" sz="2800" dirty="0"/>
              <a:t>Suchtprävention heute - Grundkonzepte </a:t>
            </a:r>
          </a:p>
          <a:p>
            <a:r>
              <a:rPr lang="de-DE" sz="2800" dirty="0"/>
              <a:t>in der Altenpflege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Ablauf</a:t>
            </a:r>
          </a:p>
        </p:txBody>
      </p:sp>
    </p:spTree>
    <p:extLst>
      <p:ext uri="{BB962C8B-B14F-4D97-AF65-F5344CB8AC3E}">
        <p14:creationId xmlns:p14="http://schemas.microsoft.com/office/powerpoint/2010/main" val="3225159974"/>
      </p:ext>
    </p:extLst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2216" y="1481083"/>
            <a:ext cx="8516983" cy="4391000"/>
          </a:xfrm>
        </p:spPr>
        <p:txBody>
          <a:bodyPr/>
          <a:lstStyle/>
          <a:p>
            <a:r>
              <a:rPr lang="de-DE" sz="2000" dirty="0"/>
              <a:t>Informiertes Problembewusstsein über Drogenwirkungen und Suchtgefahren</a:t>
            </a:r>
          </a:p>
          <a:p>
            <a:endParaRPr lang="de-DE" sz="600" dirty="0"/>
          </a:p>
          <a:p>
            <a:r>
              <a:rPr lang="de-DE" sz="2000" dirty="0"/>
              <a:t>Kritische Einstellung gegenüber legalen und illegalen Drogen</a:t>
            </a:r>
          </a:p>
          <a:p>
            <a:endParaRPr lang="de-DE" sz="600" dirty="0"/>
          </a:p>
          <a:p>
            <a:r>
              <a:rPr lang="de-DE" sz="2000" dirty="0"/>
              <a:t>Entwicklung von Regeln für einen genussorientierten und maßvollen Konsum</a:t>
            </a:r>
          </a:p>
          <a:p>
            <a:endParaRPr lang="de-DE" sz="600" dirty="0"/>
          </a:p>
          <a:p>
            <a:r>
              <a:rPr lang="de-DE" sz="2000" dirty="0"/>
              <a:t>Beherrschung von Sicherheitsregeln, die sowohl das persönliche Risiko als auch schädliche Folgen für die Lebensumwelt mindern</a:t>
            </a:r>
          </a:p>
          <a:p>
            <a:endParaRPr lang="de-DE" sz="600" dirty="0"/>
          </a:p>
          <a:p>
            <a:r>
              <a:rPr lang="de-DE" sz="2000" dirty="0"/>
              <a:t>Bereitschaft und Fähigkeit zum Konsumverzicht in bestimmten Situationen</a:t>
            </a:r>
          </a:p>
          <a:p>
            <a:endParaRPr lang="de-DE" sz="600" dirty="0"/>
          </a:p>
          <a:p>
            <a:r>
              <a:rPr lang="de-DE" sz="2000" dirty="0"/>
              <a:t>Verzicht auf bestimmte Substanzen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Risikokompetenzförderung</a:t>
            </a:r>
          </a:p>
        </p:txBody>
      </p:sp>
    </p:spTree>
    <p:extLst>
      <p:ext uri="{BB962C8B-B14F-4D97-AF65-F5344CB8AC3E}">
        <p14:creationId xmlns:p14="http://schemas.microsoft.com/office/powerpoint/2010/main" val="3688753712"/>
      </p:ext>
    </p:extLst>
  </p:cSld>
  <p:clrMapOvr>
    <a:masterClrMapping/>
  </p:clrMapOvr>
  <p:transition spd="slow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2880" y="1481083"/>
            <a:ext cx="8691154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dirty="0"/>
              <a:t>Bergführerübung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/>
              <a:t>Was muss in Ihrer Einrichtung passieren, damit möglichst viele Bewohner/innen und Kolleg/innen eine Sucht entwickeln oder süchtig bleiben?</a:t>
            </a:r>
          </a:p>
          <a:p>
            <a:endParaRPr lang="de-DE" sz="2800" dirty="0"/>
          </a:p>
          <a:p>
            <a:pPr marL="0" indent="0">
              <a:buNone/>
            </a:pPr>
            <a:r>
              <a:rPr lang="de-DE" sz="2800" dirty="0"/>
              <a:t>Jeder noch so fantastische Einfall ist gewünscht.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Suchtprävention in der Altenpflege</a:t>
            </a:r>
          </a:p>
        </p:txBody>
      </p:sp>
    </p:spTree>
    <p:extLst>
      <p:ext uri="{BB962C8B-B14F-4D97-AF65-F5344CB8AC3E}">
        <p14:creationId xmlns:p14="http://schemas.microsoft.com/office/powerpoint/2010/main" val="3875730764"/>
      </p:ext>
    </p:extLst>
  </p:cSld>
  <p:clrMapOvr>
    <a:masterClrMapping/>
  </p:clrMapOvr>
  <p:transition spd="slow">
    <p:push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1258" y="1559459"/>
            <a:ext cx="8752114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dirty="0"/>
              <a:t>Bergführerübung</a:t>
            </a:r>
          </a:p>
          <a:p>
            <a:pPr marL="0" indent="0">
              <a:buNone/>
            </a:pPr>
            <a:r>
              <a:rPr lang="de-DE" sz="2800" dirty="0"/>
              <a:t>Was ist in Ihrer Einrichtung bereits jetzt –so oder ähnliche –Wirklichkeit?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Suchtprävention in der Altenpflege</a:t>
            </a:r>
          </a:p>
        </p:txBody>
      </p:sp>
    </p:spTree>
    <p:extLst>
      <p:ext uri="{BB962C8B-B14F-4D97-AF65-F5344CB8AC3E}">
        <p14:creationId xmlns:p14="http://schemas.microsoft.com/office/powerpoint/2010/main" val="2346504736"/>
      </p:ext>
    </p:extLst>
  </p:cSld>
  <p:clrMapOvr>
    <a:masterClrMapping/>
  </p:clrMapOvr>
  <p:transition spd="slow"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9634" y="1481083"/>
            <a:ext cx="8172737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800" u="sng" dirty="0"/>
              <a:t>Bergführerübung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de-DE" sz="2800" dirty="0"/>
              <a:t>Wie muss die Einrichtung aussehen, damit sie statt dessen hochgradig suchtpräventiv wirken könnte?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/>
              <a:t>Was wird in der Einrichtung schon verwirklicht?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Suchtprävention in der Altenpflege</a:t>
            </a:r>
          </a:p>
        </p:txBody>
      </p:sp>
    </p:spTree>
    <p:extLst>
      <p:ext uri="{BB962C8B-B14F-4D97-AF65-F5344CB8AC3E}">
        <p14:creationId xmlns:p14="http://schemas.microsoft.com/office/powerpoint/2010/main" val="2017464725"/>
      </p:ext>
    </p:extLst>
  </p:cSld>
  <p:clrMapOvr>
    <a:masterClrMapping/>
  </p:clrMapOvr>
  <p:transition spd="slow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3508" y="1481083"/>
            <a:ext cx="8399160" cy="4391000"/>
          </a:xfrm>
        </p:spPr>
        <p:txBody>
          <a:bodyPr/>
          <a:lstStyle/>
          <a:p>
            <a:endParaRPr lang="de-DE" dirty="0"/>
          </a:p>
          <a:p>
            <a:r>
              <a:rPr lang="de-DE" sz="2800" dirty="0"/>
              <a:t>Was war mir besonders wichtig?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Was nehme ich mit in meinen beruflichen Alltag?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592302677"/>
      </p:ext>
    </p:extLst>
  </p:cSld>
  <p:clrMapOvr>
    <a:masterClrMapping/>
  </p:clrMapOvr>
  <p:transition spd="slow">
    <p:push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1920" y="801189"/>
            <a:ext cx="8658096" cy="5059680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Körperliche Komplikationen</a:t>
            </a:r>
          </a:p>
          <a:p>
            <a:r>
              <a:rPr lang="de-DE" sz="1600" dirty="0"/>
              <a:t>Organschäden </a:t>
            </a:r>
          </a:p>
          <a:p>
            <a:pPr lvl="1"/>
            <a:r>
              <a:rPr lang="de-DE" sz="1000" dirty="0"/>
              <a:t>Leber (-entzündung, -schrumpfung, Fettleber)</a:t>
            </a:r>
          </a:p>
          <a:p>
            <a:pPr lvl="1"/>
            <a:r>
              <a:rPr lang="de-DE" sz="1000" dirty="0"/>
              <a:t>Bauchspeicheldrüse (akute bis chronische Entzündung)</a:t>
            </a:r>
          </a:p>
          <a:p>
            <a:r>
              <a:rPr lang="de-DE" sz="1600" dirty="0"/>
              <a:t>Zentrale und periphere Nervensystem</a:t>
            </a:r>
          </a:p>
          <a:p>
            <a:pPr lvl="1"/>
            <a:r>
              <a:rPr lang="de-DE" sz="1000" dirty="0"/>
              <a:t>Schädigung der langen Nervenbahnen</a:t>
            </a:r>
          </a:p>
          <a:p>
            <a:pPr lvl="1"/>
            <a:r>
              <a:rPr lang="de-DE" sz="1000" dirty="0"/>
              <a:t>Nervenentzündung an Armen und Beinen </a:t>
            </a:r>
          </a:p>
          <a:p>
            <a:r>
              <a:rPr lang="de-DE" sz="1600" dirty="0"/>
              <a:t>Blut (erhöhte Blutfettwerte und </a:t>
            </a:r>
            <a:r>
              <a:rPr lang="de-DE" sz="1600" dirty="0" err="1"/>
              <a:t>hämolytische</a:t>
            </a:r>
            <a:r>
              <a:rPr lang="de-DE" sz="1600" dirty="0"/>
              <a:t> Anämie)</a:t>
            </a:r>
          </a:p>
          <a:p>
            <a:r>
              <a:rPr lang="de-DE" sz="1600" dirty="0"/>
              <a:t>Herz (Herzmuskelschwäche und Herzrhythmusstörungen)</a:t>
            </a:r>
          </a:p>
          <a:p>
            <a:r>
              <a:rPr lang="de-DE" sz="1600" dirty="0"/>
              <a:t>Immunsystem (vermehrte Anfälligkeit für Infektionen und Erkältungen)</a:t>
            </a:r>
          </a:p>
          <a:p>
            <a:r>
              <a:rPr lang="de-DE" sz="1600" dirty="0"/>
              <a:t>Magen-Darm-Bereich (akute Blutungen infolge von Magenschleimhautveränderungen)</a:t>
            </a:r>
          </a:p>
          <a:p>
            <a:pPr lvl="1"/>
            <a:r>
              <a:rPr lang="de-DE" sz="1000" dirty="0"/>
              <a:t>Gastritis oder Mund‐ Darm und Speiseröhrenkrebs</a:t>
            </a:r>
          </a:p>
          <a:p>
            <a:r>
              <a:rPr lang="de-DE" sz="1600" dirty="0"/>
              <a:t>Ernährungsmangel, Appetitverlust, Gewichtsverlust</a:t>
            </a:r>
          </a:p>
          <a:p>
            <a:r>
              <a:rPr lang="de-DE" sz="1600" dirty="0"/>
              <a:t>Unfälle (Sturzverletzung), Gleichgewichtsstörungen</a:t>
            </a:r>
          </a:p>
          <a:p>
            <a:r>
              <a:rPr lang="de-DE" sz="1600" dirty="0"/>
              <a:t>Krampfanfälle, Epileptische Anfälle </a:t>
            </a:r>
          </a:p>
          <a:p>
            <a:r>
              <a:rPr lang="de-DE" sz="1600" dirty="0"/>
              <a:t>Muskelschwäche</a:t>
            </a:r>
          </a:p>
          <a:p>
            <a:r>
              <a:rPr lang="de-DE" sz="1600" dirty="0" err="1"/>
              <a:t>Korsakow</a:t>
            </a:r>
            <a:r>
              <a:rPr lang="de-DE" sz="1600" dirty="0"/>
              <a:t> Syndrom</a:t>
            </a:r>
          </a:p>
          <a:p>
            <a:r>
              <a:rPr lang="de-DE" sz="1600" dirty="0"/>
              <a:t>Gesichtsröte, Tremor, Schweißausbrüche</a:t>
            </a:r>
          </a:p>
          <a:p>
            <a:r>
              <a:rPr lang="de-DE" sz="1600" dirty="0"/>
              <a:t>Menschen mit schwerer Trinkanamnese erkranken 4,6 x häufiger an Demenz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4143" y="0"/>
            <a:ext cx="7886700" cy="895363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Symptome für Suchtprobleme im Alter</a:t>
            </a:r>
          </a:p>
        </p:txBody>
      </p:sp>
    </p:spTree>
    <p:extLst>
      <p:ext uri="{BB962C8B-B14F-4D97-AF65-F5344CB8AC3E}">
        <p14:creationId xmlns:p14="http://schemas.microsoft.com/office/powerpoint/2010/main" val="2962723310"/>
      </p:ext>
    </p:extLst>
  </p:cSld>
  <p:clrMapOvr>
    <a:masterClrMapping/>
  </p:clrMapOvr>
  <p:transition spd="slow">
    <p:push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4239" y="1685270"/>
            <a:ext cx="8346908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/>
              <a:t>Psychische Komplikationen</a:t>
            </a:r>
          </a:p>
          <a:p>
            <a:r>
              <a:rPr lang="de-DE" sz="2400" dirty="0"/>
              <a:t>Verwirrungszustände</a:t>
            </a:r>
          </a:p>
          <a:p>
            <a:r>
              <a:rPr lang="de-DE" sz="2400" dirty="0"/>
              <a:t>Starke Stimmungsschwankung, aggressiv/reizbares Verhalten</a:t>
            </a:r>
          </a:p>
          <a:p>
            <a:r>
              <a:rPr lang="de-DE" sz="2400" dirty="0"/>
              <a:t>Enthemmung</a:t>
            </a:r>
          </a:p>
          <a:p>
            <a:r>
              <a:rPr lang="de-DE" sz="2400" dirty="0"/>
              <a:t>Suizidalität</a:t>
            </a:r>
          </a:p>
          <a:p>
            <a:r>
              <a:rPr lang="de-DE" sz="2400" dirty="0"/>
              <a:t>Interesselosigkeit /Interessenverlust </a:t>
            </a:r>
          </a:p>
          <a:p>
            <a:r>
              <a:rPr lang="de-DE" sz="2400" dirty="0"/>
              <a:t>Rückzug-Vereinsamung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5671" y="585720"/>
            <a:ext cx="7886700" cy="895363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Symptome für Suchtprobleme im Alter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585114"/>
      </p:ext>
    </p:extLst>
  </p:cSld>
  <p:clrMapOvr>
    <a:masterClrMapping/>
  </p:clrMapOvr>
  <p:transition spd="slow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1886" y="1481083"/>
            <a:ext cx="8120485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/>
              <a:t>Soziale Komplikationen</a:t>
            </a:r>
          </a:p>
          <a:p>
            <a:r>
              <a:rPr lang="de-DE" sz="2400" dirty="0"/>
              <a:t>Riskantes Fahrverhalten</a:t>
            </a:r>
          </a:p>
          <a:p>
            <a:r>
              <a:rPr lang="de-DE" sz="2400" dirty="0"/>
              <a:t>Verwahrlosung</a:t>
            </a:r>
          </a:p>
          <a:p>
            <a:r>
              <a:rPr lang="de-DE" sz="2400" dirty="0"/>
              <a:t>Belastung der Angehörigen</a:t>
            </a:r>
          </a:p>
          <a:p>
            <a:r>
              <a:rPr lang="de-DE" sz="2400" dirty="0"/>
              <a:t>Nachbarschaftskonflikte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/>
              <a:t>Symptome für Suchtprobleme im Alter</a:t>
            </a:r>
          </a:p>
        </p:txBody>
      </p:sp>
    </p:spTree>
    <p:extLst>
      <p:ext uri="{BB962C8B-B14F-4D97-AF65-F5344CB8AC3E}">
        <p14:creationId xmlns:p14="http://schemas.microsoft.com/office/powerpoint/2010/main" val="469722207"/>
      </p:ext>
    </p:extLst>
  </p:cSld>
  <p:clrMapOvr>
    <a:masterClrMapping/>
  </p:clrMapOvr>
  <p:transition spd="slow">
    <p:push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2851" y="2772284"/>
            <a:ext cx="7886700" cy="895363"/>
          </a:xfrm>
        </p:spPr>
        <p:txBody>
          <a:bodyPr>
            <a:normAutofit/>
          </a:bodyPr>
          <a:lstStyle/>
          <a:p>
            <a:r>
              <a:rPr lang="de-DE" sz="4000" dirty="0"/>
              <a:t>Alte Menschen und Alkohol </a:t>
            </a:r>
          </a:p>
        </p:txBody>
      </p:sp>
    </p:spTree>
    <p:extLst>
      <p:ext uri="{BB962C8B-B14F-4D97-AF65-F5344CB8AC3E}">
        <p14:creationId xmlns:p14="http://schemas.microsoft.com/office/powerpoint/2010/main" val="3619905090"/>
      </p:ext>
    </p:extLst>
  </p:cSld>
  <p:clrMapOvr>
    <a:masterClrMapping/>
  </p:clrMapOvr>
  <p:transition spd="slow">
    <p:push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5429" y="1481083"/>
            <a:ext cx="8076942" cy="4391000"/>
          </a:xfrm>
        </p:spPr>
        <p:txBody>
          <a:bodyPr/>
          <a:lstStyle/>
          <a:p>
            <a:r>
              <a:rPr lang="de-DE" sz="2800" dirty="0"/>
              <a:t>Alkoholmissbrauch bei 10 –20 % der Männer</a:t>
            </a:r>
          </a:p>
          <a:p>
            <a:r>
              <a:rPr lang="de-DE" sz="2800" dirty="0"/>
              <a:t>Alkoholmissbrauch bei 5 –10 % der Frauen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Abhängigkeit bei Männern: 2-3 %</a:t>
            </a:r>
          </a:p>
          <a:p>
            <a:r>
              <a:rPr lang="de-DE" sz="2800" dirty="0"/>
              <a:t>Abhängigkeit bei Frauen: 0,5 -1 %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1400" dirty="0"/>
          </a:p>
          <a:p>
            <a:pPr marL="0" indent="0">
              <a:buNone/>
            </a:pPr>
            <a:r>
              <a:rPr lang="de-DE" sz="1400" dirty="0"/>
              <a:t>Angaben nach der DHS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1919" y="229381"/>
            <a:ext cx="8882743" cy="895363"/>
          </a:xfrm>
        </p:spPr>
        <p:txBody>
          <a:bodyPr>
            <a:noAutofit/>
          </a:bodyPr>
          <a:lstStyle/>
          <a:p>
            <a:r>
              <a:rPr lang="de-DE" sz="3600" dirty="0"/>
              <a:t>Menschen über 60 mit Alkoholproblemen</a:t>
            </a:r>
          </a:p>
        </p:txBody>
      </p:sp>
    </p:spTree>
    <p:extLst>
      <p:ext uri="{BB962C8B-B14F-4D97-AF65-F5344CB8AC3E}">
        <p14:creationId xmlns:p14="http://schemas.microsoft.com/office/powerpoint/2010/main" val="49494159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4954" y="2203895"/>
            <a:ext cx="7620000" cy="216780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Ich kann nur das kontrollieren, was mir bewusst ist</a:t>
            </a:r>
            <a:r>
              <a:rPr lang="de-DE" b="1" dirty="0"/>
              <a:t>. </a:t>
            </a:r>
          </a:p>
          <a:p>
            <a:pPr marL="0" indent="0">
              <a:buNone/>
            </a:pPr>
            <a:r>
              <a:rPr lang="de-DE" dirty="0"/>
              <a:t>Was mir nicht bewusst ist, kann </a:t>
            </a:r>
            <a:r>
              <a:rPr lang="de-DE" u="sng" dirty="0"/>
              <a:t>mich </a:t>
            </a:r>
            <a:r>
              <a:rPr lang="de-DE" dirty="0"/>
              <a:t>kontrollieren.</a:t>
            </a:r>
          </a:p>
          <a:p>
            <a:pPr marL="0" indent="0">
              <a:buNone/>
            </a:pPr>
            <a:r>
              <a:rPr lang="de-DE" sz="1800" dirty="0"/>
              <a:t>John </a:t>
            </a:r>
            <a:r>
              <a:rPr lang="de-DE" sz="1800" dirty="0" err="1"/>
              <a:t>Whitmore</a:t>
            </a:r>
            <a:r>
              <a:rPr lang="de-DE" sz="1800" dirty="0"/>
              <a:t>, Rennfahrer, Risikosportler, Coaching Erfinder</a:t>
            </a:r>
          </a:p>
        </p:txBody>
      </p:sp>
    </p:spTree>
    <p:extLst>
      <p:ext uri="{BB962C8B-B14F-4D97-AF65-F5344CB8AC3E}">
        <p14:creationId xmlns:p14="http://schemas.microsoft.com/office/powerpoint/2010/main" val="111767703"/>
      </p:ext>
    </p:extLst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09006" y="1481083"/>
            <a:ext cx="8569234" cy="4391000"/>
          </a:xfrm>
        </p:spPr>
        <p:txBody>
          <a:bodyPr/>
          <a:lstStyle/>
          <a:p>
            <a:r>
              <a:rPr lang="de-DE" sz="2400" dirty="0"/>
              <a:t>Ältere Menschen haben eine geringere Toleranz gegenüber Alkohol und sie vertragen nur noch geringere Mengen.</a:t>
            </a:r>
          </a:p>
          <a:p>
            <a:r>
              <a:rPr lang="de-DE" sz="2400" dirty="0"/>
              <a:t>Es dauert bei Älteren länger, bis der Alkohol verarbeitet wird.</a:t>
            </a:r>
          </a:p>
          <a:p>
            <a:r>
              <a:rPr lang="de-DE" sz="2400" dirty="0"/>
              <a:t>Alkohol steht mit Medikamenten in einer schwer berechenbaren Wechselwirkung.</a:t>
            </a:r>
          </a:p>
          <a:p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r>
              <a:rPr lang="de-DE" sz="2400" i="1" dirty="0">
                <a:solidFill>
                  <a:srgbClr val="FF0000"/>
                </a:solidFill>
              </a:rPr>
              <a:t>Alkoholkonsum führender Risikofaktor für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i="1" dirty="0">
                <a:solidFill>
                  <a:srgbClr val="FF0000"/>
                </a:solidFill>
              </a:rPr>
              <a:t>Nebenwirkungsrate von Medikamenten </a:t>
            </a:r>
            <a:r>
              <a:rPr lang="de-DE" sz="1400" i="1" dirty="0">
                <a:solidFill>
                  <a:srgbClr val="FF0000"/>
                </a:solidFill>
              </a:rPr>
              <a:t>(</a:t>
            </a:r>
            <a:r>
              <a:rPr lang="de-DE" sz="1400" dirty="0">
                <a:solidFill>
                  <a:srgbClr val="FF0000"/>
                </a:solidFill>
              </a:rPr>
              <a:t>Oslin2004)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9337" y="229381"/>
            <a:ext cx="8804366" cy="895363"/>
          </a:xfrm>
        </p:spPr>
        <p:txBody>
          <a:bodyPr>
            <a:noAutofit/>
          </a:bodyPr>
          <a:lstStyle/>
          <a:p>
            <a:r>
              <a:rPr lang="de-DE" sz="3600" dirty="0"/>
              <a:t>Besonderheiten beim Alkoholkonsum im Alter </a:t>
            </a:r>
          </a:p>
        </p:txBody>
      </p:sp>
    </p:spTree>
    <p:extLst>
      <p:ext uri="{BB962C8B-B14F-4D97-AF65-F5344CB8AC3E}">
        <p14:creationId xmlns:p14="http://schemas.microsoft.com/office/powerpoint/2010/main" val="841393060"/>
      </p:ext>
    </p:extLst>
  </p:cSld>
  <p:clrMapOvr>
    <a:masterClrMapping/>
  </p:clrMapOvr>
  <p:transition spd="slow">
    <p:push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7382" y="1481083"/>
            <a:ext cx="8586651" cy="4391000"/>
          </a:xfrm>
        </p:spPr>
        <p:txBody>
          <a:bodyPr/>
          <a:lstStyle/>
          <a:p>
            <a:r>
              <a:rPr lang="de-DE" sz="2000" dirty="0"/>
              <a:t>Umverteilung des Körpergewebes von wasser-zu fetthaltig</a:t>
            </a:r>
          </a:p>
          <a:p>
            <a:pPr lvl="1"/>
            <a:r>
              <a:rPr lang="de-DE" sz="1800" dirty="0"/>
              <a:t>kleinerer Verteilungsraum</a:t>
            </a:r>
          </a:p>
          <a:p>
            <a:pPr lvl="1"/>
            <a:r>
              <a:rPr lang="de-DE" sz="1800" dirty="0"/>
              <a:t>Blutalkoholkonzentration nimmt zu (bei gleich bleibender Trinkmenge)</a:t>
            </a:r>
          </a:p>
          <a:p>
            <a:r>
              <a:rPr lang="de-DE" sz="2000" dirty="0"/>
              <a:t>Enzymfunktionen eingeschränkt</a:t>
            </a:r>
          </a:p>
          <a:p>
            <a:pPr lvl="1"/>
            <a:r>
              <a:rPr lang="de-DE" sz="1800" dirty="0"/>
              <a:t>Abbau verzögert</a:t>
            </a:r>
          </a:p>
          <a:p>
            <a:pPr lvl="1"/>
            <a:r>
              <a:rPr lang="de-DE" sz="1800" dirty="0"/>
              <a:t>Blutalkoholkonzentration nimmt zu (bei gleich bleibender Trinkmenge)</a:t>
            </a:r>
            <a:r>
              <a:rPr lang="de-DE" sz="2400" dirty="0"/>
              <a:t> </a:t>
            </a:r>
          </a:p>
          <a:p>
            <a:r>
              <a:rPr lang="de-DE" sz="2000" dirty="0"/>
              <a:t>Toxizität auf Organe nimmt zu</a:t>
            </a:r>
          </a:p>
          <a:p>
            <a:pPr lvl="1"/>
            <a:r>
              <a:rPr lang="de-DE" sz="1800" dirty="0"/>
              <a:t>z.B. Gehirn + Leber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           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Der ältere Körper verträgt weniger Alkohol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4503" y="229381"/>
            <a:ext cx="8882743" cy="895363"/>
          </a:xfrm>
        </p:spPr>
        <p:txBody>
          <a:bodyPr>
            <a:noAutofit/>
          </a:bodyPr>
          <a:lstStyle/>
          <a:p>
            <a:r>
              <a:rPr lang="de-DE" sz="3600" dirty="0"/>
              <a:t>Besonderheiten des Stoffwechsels im Alter</a:t>
            </a:r>
          </a:p>
        </p:txBody>
      </p:sp>
    </p:spTree>
    <p:extLst>
      <p:ext uri="{BB962C8B-B14F-4D97-AF65-F5344CB8AC3E}">
        <p14:creationId xmlns:p14="http://schemas.microsoft.com/office/powerpoint/2010/main" val="3324457563"/>
      </p:ext>
    </p:extLst>
  </p:cSld>
  <p:clrMapOvr>
    <a:masterClrMapping/>
  </p:clrMapOvr>
  <p:transition spd="slow">
    <p:push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8046" y="229381"/>
            <a:ext cx="8717280" cy="895363"/>
          </a:xfrm>
        </p:spPr>
        <p:txBody>
          <a:bodyPr>
            <a:noAutofit/>
          </a:bodyPr>
          <a:lstStyle/>
          <a:p>
            <a:r>
              <a:rPr lang="de-DE" sz="3600" dirty="0"/>
              <a:t>Unterteilung der Alkoholabhängigen im Alter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909603"/>
              </p:ext>
            </p:extLst>
          </p:nvPr>
        </p:nvGraphicFramePr>
        <p:xfrm>
          <a:off x="391886" y="1341122"/>
          <a:ext cx="8281851" cy="431944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60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931">
                <a:tc>
                  <a:txBody>
                    <a:bodyPr/>
                    <a:lstStyle/>
                    <a:p>
                      <a:endParaRPr lang="de-DE" dirty="0">
                        <a:latin typeface="Alle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Aller"/>
                        </a:rPr>
                        <a:t>Early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  <a:latin typeface="Aller"/>
                        </a:rPr>
                        <a:t>onset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Aller"/>
                        </a:rPr>
                        <a:t>-Trinker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  <a:latin typeface="Aller"/>
                        </a:rPr>
                        <a:t>Late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Aller"/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  <a:latin typeface="Aller"/>
                        </a:rPr>
                        <a:t>onset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Aller"/>
                        </a:rPr>
                        <a:t>-Trinker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31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ller"/>
                        </a:rPr>
                        <a:t>Alter (Beginn)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&lt;60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&gt;60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31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ller"/>
                        </a:rPr>
                        <a:t>Häufigkeit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2/3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1/3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31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ller"/>
                        </a:rPr>
                        <a:t>Persönlichkeit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Instabil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stabil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31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ller"/>
                        </a:rPr>
                        <a:t>Wohnsitz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häufiger Wechsel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konstant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31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>
                          <a:latin typeface="Aller"/>
                        </a:rPr>
                        <a:t>Fam.anamn</a:t>
                      </a:r>
                      <a:r>
                        <a:rPr lang="de-DE" b="1" dirty="0">
                          <a:latin typeface="Aller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positiv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negativ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931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ller"/>
                        </a:rPr>
                        <a:t>Intoxikationslage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häufig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selten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931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Aller"/>
                        </a:rPr>
                        <a:t>Prognose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mäßig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ller"/>
                        </a:rPr>
                        <a:t>gut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505304" y="5643154"/>
            <a:ext cx="2272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Aller"/>
              </a:rPr>
              <a:t>Weyerer</a:t>
            </a:r>
            <a:r>
              <a:rPr lang="de-DE" sz="1400" dirty="0">
                <a:latin typeface="Aller"/>
              </a:rPr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3898969082"/>
      </p:ext>
    </p:extLst>
  </p:cSld>
  <p:clrMapOvr>
    <a:masterClrMapping/>
  </p:clrMapOvr>
  <p:transition spd="slow">
    <p:push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98753"/>
            <a:ext cx="7886700" cy="895363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Unterteilung der Alkoholabhängigen im Alter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44204"/>
              </p:ext>
            </p:extLst>
          </p:nvPr>
        </p:nvGraphicFramePr>
        <p:xfrm>
          <a:off x="200298" y="992780"/>
          <a:ext cx="8760822" cy="52130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0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ller"/>
                        </a:rPr>
                        <a:t>„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  <a:latin typeface="Aller"/>
                        </a:rPr>
                        <a:t>early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  <a:latin typeface="Aller"/>
                        </a:rPr>
                        <a:t> </a:t>
                      </a:r>
                      <a:r>
                        <a:rPr lang="de-DE" sz="1600" baseline="0" dirty="0" err="1">
                          <a:solidFill>
                            <a:schemeClr val="tx1"/>
                          </a:solidFill>
                          <a:latin typeface="Aller"/>
                        </a:rPr>
                        <a:t>onset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  <a:latin typeface="Aller"/>
                        </a:rPr>
                        <a:t>“ (EOA)</a:t>
                      </a:r>
                      <a:endParaRPr lang="de-DE" sz="1600" dirty="0">
                        <a:solidFill>
                          <a:schemeClr val="tx1"/>
                        </a:solidFill>
                        <a:latin typeface="Alle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ller"/>
                        </a:rPr>
                        <a:t>„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  <a:latin typeface="Aller"/>
                        </a:rPr>
                        <a:t>late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  <a:latin typeface="Aller"/>
                        </a:rPr>
                        <a:t> </a:t>
                      </a:r>
                      <a:r>
                        <a:rPr lang="de-DE" sz="1600" baseline="0" dirty="0" err="1">
                          <a:solidFill>
                            <a:schemeClr val="tx1"/>
                          </a:solidFill>
                          <a:latin typeface="Aller"/>
                        </a:rPr>
                        <a:t>onset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  <a:latin typeface="Aller"/>
                        </a:rPr>
                        <a:t>“ (LOA)</a:t>
                      </a:r>
                      <a:endParaRPr lang="de-DE" sz="1600" dirty="0">
                        <a:solidFill>
                          <a:schemeClr val="tx1"/>
                        </a:solidFill>
                        <a:latin typeface="Alle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  <a:latin typeface="Aller"/>
                        </a:rPr>
                        <a:t>Alter bei beginn</a:t>
                      </a:r>
                      <a:r>
                        <a:rPr lang="de-DE" sz="1200" baseline="0" dirty="0">
                          <a:solidFill>
                            <a:srgbClr val="FF0000"/>
                          </a:solidFill>
                          <a:latin typeface="Aller"/>
                        </a:rPr>
                        <a:t> der Probleme</a:t>
                      </a:r>
                      <a:endParaRPr lang="de-DE" sz="1200" dirty="0">
                        <a:solidFill>
                          <a:srgbClr val="FF0000"/>
                        </a:solidFill>
                        <a:latin typeface="Alle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  <a:latin typeface="Aller"/>
                        </a:rPr>
                        <a:t>&lt; 60</a:t>
                      </a:r>
                      <a:r>
                        <a:rPr lang="de-DE" sz="1200" baseline="0" dirty="0">
                          <a:solidFill>
                            <a:srgbClr val="FF0000"/>
                          </a:solidFill>
                          <a:latin typeface="Aller"/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FF0000"/>
                          </a:solidFill>
                          <a:latin typeface="Aller"/>
                        </a:rPr>
                        <a:t>jahre</a:t>
                      </a:r>
                      <a:endParaRPr lang="de-DE" sz="1200" dirty="0">
                        <a:solidFill>
                          <a:srgbClr val="FF0000"/>
                        </a:solidFill>
                        <a:latin typeface="Alle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  <a:latin typeface="Aller"/>
                        </a:rPr>
                        <a:t>&gt; 60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  <a:latin typeface="Aller"/>
                        </a:rPr>
                        <a:t>Geschlecht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  <a:latin typeface="Aller"/>
                        </a:rPr>
                        <a:t>Eher männlich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  <a:latin typeface="Aller"/>
                        </a:rPr>
                        <a:t>Eher weiblich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Häufigkeit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2/3 der Prävalenz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1/3 der Prävalenz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Persönlichkeit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Eher instabil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Eher stabil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Wohnsituation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Häufig wechselnd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Eher konstant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Soziale Netzwerke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Häufig alleinstehend, geschieden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Häufig familiäre Bindung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Sozialökonomischer 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Häufig</a:t>
                      </a:r>
                      <a:r>
                        <a:rPr lang="de-DE" sz="1200" baseline="0" dirty="0">
                          <a:latin typeface="Aller"/>
                        </a:rPr>
                        <a:t> niedriger Status</a:t>
                      </a:r>
                      <a:endParaRPr lang="de-DE" sz="1200" dirty="0">
                        <a:latin typeface="Alle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Häufig hoher 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Bildungsniveau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Eher niedrig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Eher höher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Konfliktverhalten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Eher vermeidend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Eher problemlösend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Probleme mit der Justiz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Häufig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selten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Familiäre</a:t>
                      </a:r>
                      <a:r>
                        <a:rPr lang="de-DE" sz="1200" baseline="0" dirty="0">
                          <a:latin typeface="Aller"/>
                        </a:rPr>
                        <a:t> Erfahrung mit exzessiven Alkoholkonsum</a:t>
                      </a:r>
                      <a:endParaRPr lang="de-DE" sz="1200" dirty="0">
                        <a:latin typeface="Alle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Häufig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Selten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Raucherstatus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Meist Langzeitraucher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Aller"/>
                        </a:rPr>
                        <a:t>Häufig Nichtraucher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  <a:latin typeface="Aller"/>
                        </a:rPr>
                        <a:t>Kognitive Beeinträchtigungen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  <a:latin typeface="Aller"/>
                        </a:rPr>
                        <a:t>Eher ausgeprägt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  <a:latin typeface="Aller"/>
                        </a:rPr>
                        <a:t>Eher gering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697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  <a:latin typeface="Aller"/>
                        </a:rPr>
                        <a:t>Therapiearbeit und</a:t>
                      </a:r>
                      <a:r>
                        <a:rPr lang="de-DE" sz="1200" baseline="0" dirty="0">
                          <a:solidFill>
                            <a:srgbClr val="FF0000"/>
                          </a:solidFill>
                          <a:latin typeface="Aller"/>
                        </a:rPr>
                        <a:t> -prognose</a:t>
                      </a:r>
                      <a:endParaRPr lang="de-DE" sz="1200" dirty="0">
                        <a:solidFill>
                          <a:srgbClr val="FF0000"/>
                        </a:solidFill>
                        <a:latin typeface="Alle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  <a:latin typeface="Aller"/>
                        </a:rPr>
                        <a:t>Mäßig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FF0000"/>
                          </a:solidFill>
                          <a:latin typeface="Aller"/>
                        </a:rPr>
                        <a:t>Gut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520166"/>
      </p:ext>
    </p:extLst>
  </p:cSld>
  <p:clrMapOvr>
    <a:masterClrMapping/>
  </p:clrMapOvr>
  <p:transition spd="slow">
    <p:push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0269" y="2598113"/>
            <a:ext cx="7886700" cy="895363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Alte Menschen und Medikamente</a:t>
            </a:r>
          </a:p>
        </p:txBody>
      </p:sp>
    </p:spTree>
    <p:extLst>
      <p:ext uri="{BB962C8B-B14F-4D97-AF65-F5344CB8AC3E}">
        <p14:creationId xmlns:p14="http://schemas.microsoft.com/office/powerpoint/2010/main" val="647220762"/>
      </p:ext>
    </p:extLst>
  </p:cSld>
  <p:clrMapOvr>
    <a:masterClrMapping/>
  </p:clrMapOvr>
  <p:transition spd="slow">
    <p:push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48343" y="1481083"/>
            <a:ext cx="8164028" cy="4391000"/>
          </a:xfrm>
        </p:spPr>
        <p:txBody>
          <a:bodyPr/>
          <a:lstStyle/>
          <a:p>
            <a:r>
              <a:rPr lang="de-DE" sz="2400" dirty="0"/>
              <a:t>1,9 Millionen Menschen in Deutschland sind tablettenabhängig</a:t>
            </a:r>
          </a:p>
          <a:p>
            <a:r>
              <a:rPr lang="de-DE" sz="2400" dirty="0"/>
              <a:t>die Hälfte davon nimmt Schlaftabletten</a:t>
            </a:r>
          </a:p>
          <a:p>
            <a:r>
              <a:rPr lang="de-DE" sz="2400" dirty="0"/>
              <a:t>die Mehrzahl sind Frauen über 60 Jahre</a:t>
            </a:r>
          </a:p>
          <a:p>
            <a:r>
              <a:rPr lang="de-DE" sz="2400" dirty="0"/>
              <a:t>Zwischen 8 und 13 % der über 60jährigen (ca. 1,7 bis 2,8 Millionen) weisen einen problematischen Gebrauch psychoaktiver Medikamente bzw. von Schmerzmitteln auf</a:t>
            </a:r>
          </a:p>
          <a:p>
            <a:r>
              <a:rPr lang="de-DE" sz="2400" dirty="0"/>
              <a:t>Etwa 25 % der über 70-jährigen </a:t>
            </a:r>
            <a:r>
              <a:rPr lang="de-DE" sz="2400" dirty="0" err="1"/>
              <a:t>BewohnerInnen</a:t>
            </a:r>
            <a:r>
              <a:rPr lang="de-DE" sz="2400" dirty="0"/>
              <a:t> sind von Psychopharmaka abhängig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Medikamente</a:t>
            </a:r>
          </a:p>
        </p:txBody>
      </p:sp>
    </p:spTree>
    <p:extLst>
      <p:ext uri="{BB962C8B-B14F-4D97-AF65-F5344CB8AC3E}">
        <p14:creationId xmlns:p14="http://schemas.microsoft.com/office/powerpoint/2010/main" val="3927572435"/>
      </p:ext>
    </p:extLst>
  </p:cSld>
  <p:clrMapOvr>
    <a:masterClrMapping/>
  </p:clrMapOvr>
  <p:transition spd="slow">
    <p:push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30629" y="1481083"/>
            <a:ext cx="8381742" cy="4391000"/>
          </a:xfrm>
        </p:spPr>
        <p:txBody>
          <a:bodyPr/>
          <a:lstStyle/>
          <a:p>
            <a:r>
              <a:rPr lang="de-DE" sz="2000" dirty="0"/>
              <a:t>Benzodiazepine sind eine Gruppe von Arzneimittelwirkstoffen, die als Entspannungs-und Beruhigungsmittel (Tranquilizer) oder als Schlafmittel (Hypnotika) verabreicht werden und zur Abhängigkeit führen können. </a:t>
            </a:r>
          </a:p>
          <a:p>
            <a:r>
              <a:rPr lang="de-DE" sz="2000" dirty="0"/>
              <a:t>Die meisten </a:t>
            </a:r>
            <a:r>
              <a:rPr lang="de-DE" sz="2000" i="1" dirty="0"/>
              <a:t>Benzodiazepine </a:t>
            </a:r>
            <a:r>
              <a:rPr lang="de-DE" sz="2000" dirty="0"/>
              <a:t>bzw. die im Körper erzeugten Stoffwechselprodukte besitzen eine sehr lange </a:t>
            </a:r>
            <a:r>
              <a:rPr lang="de-DE" sz="2000" i="1" dirty="0"/>
              <a:t>Halbwertszeit</a:t>
            </a:r>
            <a:r>
              <a:rPr lang="de-DE" sz="2000" dirty="0"/>
              <a:t>. </a:t>
            </a:r>
          </a:p>
          <a:p>
            <a:r>
              <a:rPr lang="de-DE" sz="2000" dirty="0"/>
              <a:t>Sie beträgt je nach Wirkstoff mehr als zwei Tage, so dass es im Organismus zu einer Anreicherung der Substanz kommt. </a:t>
            </a:r>
          </a:p>
          <a:p>
            <a:r>
              <a:rPr lang="de-DE" sz="2000" dirty="0"/>
              <a:t>Die am häufigsten missbrauchten </a:t>
            </a:r>
            <a:r>
              <a:rPr lang="de-DE" sz="2000" i="1" dirty="0"/>
              <a:t>Benzodiazepine </a:t>
            </a:r>
            <a:r>
              <a:rPr lang="de-DE" sz="2000" dirty="0"/>
              <a:t>sind </a:t>
            </a:r>
            <a:r>
              <a:rPr lang="de-DE" sz="2000" dirty="0" err="1"/>
              <a:t>Lorazepam</a:t>
            </a:r>
            <a:r>
              <a:rPr lang="de-DE" sz="2000" dirty="0"/>
              <a:t>, </a:t>
            </a:r>
            <a:r>
              <a:rPr lang="de-DE" sz="2000" dirty="0" err="1"/>
              <a:t>Bromazepam</a:t>
            </a:r>
            <a:r>
              <a:rPr lang="de-DE" sz="2000" dirty="0"/>
              <a:t>, </a:t>
            </a:r>
            <a:r>
              <a:rPr lang="de-DE" sz="2000" dirty="0" err="1"/>
              <a:t>Oxazepam</a:t>
            </a:r>
            <a:r>
              <a:rPr lang="de-DE" sz="2000" dirty="0"/>
              <a:t>, </a:t>
            </a:r>
            <a:r>
              <a:rPr lang="de-DE" sz="2000" dirty="0" err="1"/>
              <a:t>Flunitrazepam</a:t>
            </a:r>
            <a:r>
              <a:rPr lang="de-DE" sz="2000" dirty="0"/>
              <a:t> und Diazepam, die unter den entsprechenden Handelsnamen wie </a:t>
            </a:r>
            <a:r>
              <a:rPr lang="de-DE" sz="2000" dirty="0" err="1"/>
              <a:t>Tavor</a:t>
            </a:r>
            <a:r>
              <a:rPr lang="de-DE" sz="2000" dirty="0"/>
              <a:t>, </a:t>
            </a:r>
            <a:r>
              <a:rPr lang="de-DE" sz="2000" dirty="0" err="1"/>
              <a:t>Lexotanil</a:t>
            </a:r>
            <a:r>
              <a:rPr lang="de-DE" sz="2000" dirty="0"/>
              <a:t>, </a:t>
            </a:r>
            <a:r>
              <a:rPr lang="de-DE" sz="2000" dirty="0" err="1"/>
              <a:t>Adumbran</a:t>
            </a:r>
            <a:r>
              <a:rPr lang="de-DE" sz="2000" dirty="0"/>
              <a:t>, </a:t>
            </a:r>
            <a:r>
              <a:rPr lang="de-DE" sz="2000" dirty="0" err="1"/>
              <a:t>Bromazanil</a:t>
            </a:r>
            <a:r>
              <a:rPr lang="de-DE" sz="2000" dirty="0"/>
              <a:t>, Diazepam </a:t>
            </a:r>
            <a:r>
              <a:rPr lang="de-DE" sz="2000" dirty="0" err="1"/>
              <a:t>Ratiopharm</a:t>
            </a:r>
            <a:r>
              <a:rPr lang="de-DE" sz="2000" dirty="0"/>
              <a:t> u.a. verordnet werden. </a:t>
            </a:r>
          </a:p>
          <a:p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Benzodiazepine</a:t>
            </a:r>
          </a:p>
        </p:txBody>
      </p:sp>
    </p:spTree>
    <p:extLst>
      <p:ext uri="{BB962C8B-B14F-4D97-AF65-F5344CB8AC3E}">
        <p14:creationId xmlns:p14="http://schemas.microsoft.com/office/powerpoint/2010/main" val="857002971"/>
      </p:ext>
    </p:extLst>
  </p:cSld>
  <p:clrMapOvr>
    <a:masterClrMapping/>
  </p:clrMapOvr>
  <p:transition spd="slow">
    <p:push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78674" y="1481083"/>
            <a:ext cx="8233697" cy="4391000"/>
          </a:xfrm>
        </p:spPr>
        <p:txBody>
          <a:bodyPr/>
          <a:lstStyle/>
          <a:p>
            <a:r>
              <a:rPr lang="de-DE" sz="2400" dirty="0"/>
              <a:t>Atem und Kreislaufdepression</a:t>
            </a:r>
          </a:p>
          <a:p>
            <a:r>
              <a:rPr lang="de-DE" sz="2400" dirty="0"/>
              <a:t>Speichelfluss</a:t>
            </a:r>
          </a:p>
          <a:p>
            <a:r>
              <a:rPr lang="de-DE" sz="2400" dirty="0"/>
              <a:t>Missempfindungen (Kribbeln, Juckreiz usw.)</a:t>
            </a:r>
          </a:p>
          <a:p>
            <a:r>
              <a:rPr lang="de-DE" sz="2400" dirty="0"/>
              <a:t>Reaktionsverlangsamung</a:t>
            </a:r>
          </a:p>
          <a:p>
            <a:r>
              <a:rPr lang="de-DE" sz="2400" dirty="0"/>
              <a:t>Paradoxe Wirkungen</a:t>
            </a:r>
          </a:p>
          <a:p>
            <a:r>
              <a:rPr lang="de-DE" sz="2400" dirty="0"/>
              <a:t>Halluzinationen</a:t>
            </a:r>
          </a:p>
          <a:p>
            <a:r>
              <a:rPr lang="de-DE" sz="2400" dirty="0"/>
              <a:t>Wechselwirkung mit Alkohol</a:t>
            </a:r>
          </a:p>
          <a:p>
            <a:r>
              <a:rPr lang="de-DE" sz="2400" dirty="0"/>
              <a:t>Euphorie, Aggressivität und Reizbarkeit</a:t>
            </a:r>
          </a:p>
          <a:p>
            <a:r>
              <a:rPr lang="de-DE" sz="2400" dirty="0"/>
              <a:t>Inkontinenz</a:t>
            </a:r>
          </a:p>
          <a:p>
            <a:r>
              <a:rPr lang="de-DE" sz="2400" dirty="0"/>
              <a:t>Entzugserscheinungen beim Absetzen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9669" y="229381"/>
            <a:ext cx="9013371" cy="989819"/>
          </a:xfrm>
        </p:spPr>
        <p:txBody>
          <a:bodyPr>
            <a:noAutofit/>
          </a:bodyPr>
          <a:lstStyle/>
          <a:p>
            <a:r>
              <a:rPr lang="de-DE" sz="3600" dirty="0"/>
              <a:t>Mögliche Folgen einer längeren Benzodiazepine Einnahme</a:t>
            </a:r>
          </a:p>
        </p:txBody>
      </p:sp>
    </p:spTree>
    <p:extLst>
      <p:ext uri="{BB962C8B-B14F-4D97-AF65-F5344CB8AC3E}">
        <p14:creationId xmlns:p14="http://schemas.microsoft.com/office/powerpoint/2010/main" val="3079859227"/>
      </p:ext>
    </p:extLst>
  </p:cSld>
  <p:clrMapOvr>
    <a:masterClrMapping/>
  </p:clrMapOvr>
  <p:transition spd="slow">
    <p:push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9634" y="1481083"/>
            <a:ext cx="8172737" cy="4391000"/>
          </a:xfrm>
        </p:spPr>
        <p:txBody>
          <a:bodyPr/>
          <a:lstStyle/>
          <a:p>
            <a:r>
              <a:rPr lang="de-DE" sz="2800" dirty="0"/>
              <a:t>steigern die Empfindlichkeit </a:t>
            </a:r>
          </a:p>
          <a:p>
            <a:r>
              <a:rPr lang="de-DE" sz="2800" dirty="0"/>
              <a:t>verstärken </a:t>
            </a:r>
            <a:r>
              <a:rPr lang="de-DE" sz="2800" dirty="0" err="1"/>
              <a:t>muskelrelaxierende</a:t>
            </a:r>
            <a:r>
              <a:rPr lang="de-DE" sz="2800" dirty="0"/>
              <a:t> Wirkung </a:t>
            </a:r>
          </a:p>
          <a:p>
            <a:pPr marL="0" indent="0">
              <a:buNone/>
            </a:pPr>
            <a:r>
              <a:rPr lang="de-DE" sz="2800" dirty="0">
                <a:sym typeface="Wingdings" panose="05000000000000000000" pitchFamily="2" charset="2"/>
              </a:rPr>
              <a:t>       </a:t>
            </a:r>
            <a:r>
              <a:rPr lang="de-DE" sz="2800" dirty="0"/>
              <a:t>Stürze </a:t>
            </a:r>
          </a:p>
          <a:p>
            <a:r>
              <a:rPr lang="de-DE" sz="2800" dirty="0"/>
              <a:t>auch paradoxe Wirkung, statt Sedierung gesteigerte Erregung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Benzodiazepine im Alter </a:t>
            </a:r>
          </a:p>
        </p:txBody>
      </p:sp>
    </p:spTree>
    <p:extLst>
      <p:ext uri="{BB962C8B-B14F-4D97-AF65-F5344CB8AC3E}">
        <p14:creationId xmlns:p14="http://schemas.microsoft.com/office/powerpoint/2010/main" val="3204681824"/>
      </p:ext>
    </p:extLst>
  </p:cSld>
  <p:clrMapOvr>
    <a:masterClrMapping/>
  </p:clrMapOvr>
  <p:transition spd="slow">
    <p:push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74170" y="1481083"/>
            <a:ext cx="8699863" cy="4391000"/>
          </a:xfrm>
        </p:spPr>
        <p:txBody>
          <a:bodyPr/>
          <a:lstStyle/>
          <a:p>
            <a:r>
              <a:rPr lang="de-DE" sz="2000" dirty="0"/>
              <a:t>Wirkstoffe werden von Magen und Darm langsamer aufgenommen</a:t>
            </a:r>
          </a:p>
          <a:p>
            <a:r>
              <a:rPr lang="de-DE" sz="2000" dirty="0"/>
              <a:t>Aufgrund verringerter Pumpleistung des Herzens langsamer im Körper verteilt</a:t>
            </a:r>
          </a:p>
          <a:p>
            <a:r>
              <a:rPr lang="de-DE" sz="2000" dirty="0"/>
              <a:t>Geringe Wassergehalt des Körpers macht das Gewebe dichter und weniger durchlässig</a:t>
            </a:r>
          </a:p>
          <a:p>
            <a:r>
              <a:rPr lang="de-DE" sz="2000" dirty="0"/>
              <a:t>Der Abbau über die Leber und die Ausscheidung durch die Niere dauert länger </a:t>
            </a:r>
          </a:p>
          <a:p>
            <a:r>
              <a:rPr lang="de-DE" sz="2000" dirty="0"/>
              <a:t>Dosierung dem Lebensalter anpassen</a:t>
            </a:r>
          </a:p>
          <a:p>
            <a:r>
              <a:rPr lang="de-DE" sz="2000" dirty="0"/>
              <a:t>Studien belegen, dass allein durch das Absetzen bestimmter Medikamente der Gesundheitszustand vieler BewohnerInnen deutlich verbessert wurde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/>
              <a:t>Medikamentenwirkung bei älteren Menschen</a:t>
            </a:r>
          </a:p>
        </p:txBody>
      </p:sp>
    </p:spTree>
    <p:extLst>
      <p:ext uri="{BB962C8B-B14F-4D97-AF65-F5344CB8AC3E}">
        <p14:creationId xmlns:p14="http://schemas.microsoft.com/office/powerpoint/2010/main" val="201488046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44137" y="1481083"/>
            <a:ext cx="8264434" cy="4391000"/>
          </a:xfrm>
        </p:spPr>
        <p:txBody>
          <a:bodyPr/>
          <a:lstStyle/>
          <a:p>
            <a:pPr marL="0" indent="0">
              <a:buNone/>
            </a:pPr>
            <a:r>
              <a:rPr lang="de-DE" sz="3000" dirty="0"/>
              <a:t>Im Umgang mit riskanten Stoffen und Verhaltensweisen ist es von Vorteil:</a:t>
            </a:r>
          </a:p>
          <a:p>
            <a:r>
              <a:rPr lang="de-DE" sz="2800" dirty="0"/>
              <a:t>Bewusstsein und Verantwortung zu fördern</a:t>
            </a:r>
          </a:p>
          <a:p>
            <a:r>
              <a:rPr lang="de-DE" sz="2800" dirty="0"/>
              <a:t>Life Skills und Risikomanagement kombinieren zu können.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465402"/>
      </p:ext>
    </p:extLst>
  </p:cSld>
  <p:clrMapOvr>
    <a:masterClrMapping/>
  </p:clrMapOvr>
  <p:transition spd="slow">
    <p:push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9303" y="1481083"/>
            <a:ext cx="8103068" cy="439100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Zwei Punkte bleiben bei der Beurteilung von kritischen Situationen unberücksichtigt:</a:t>
            </a:r>
          </a:p>
          <a:p>
            <a:r>
              <a:rPr lang="de-DE" sz="2800" dirty="0"/>
              <a:t>Die Interaktion der verschiedenen Medikamente, einschließlich der nicht rezeptpflichtigen Medikamente</a:t>
            </a:r>
          </a:p>
          <a:p>
            <a:r>
              <a:rPr lang="de-DE" sz="2800" dirty="0"/>
              <a:t>Die Wirksamkeit/Dosierung der meisten Präparate ist in der Regel nicht auf alte Menschen übertragbar/anwendbar.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Medikamenteninteraktionen</a:t>
            </a:r>
          </a:p>
        </p:txBody>
      </p:sp>
    </p:spTree>
    <p:extLst>
      <p:ext uri="{BB962C8B-B14F-4D97-AF65-F5344CB8AC3E}">
        <p14:creationId xmlns:p14="http://schemas.microsoft.com/office/powerpoint/2010/main" val="3196473434"/>
      </p:ext>
    </p:extLst>
  </p:cSld>
  <p:clrMapOvr>
    <a:masterClrMapping/>
  </p:clrMapOvr>
  <p:transition spd="slow">
    <p:push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18011" y="670560"/>
            <a:ext cx="8094360" cy="520152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Pflegenden in der Altenhilfe stehen oft zwischen zwei Stühlen, von denen der eine </a:t>
            </a:r>
            <a:r>
              <a:rPr lang="de-DE" b="1" dirty="0"/>
              <a:t>Fürsorge </a:t>
            </a:r>
            <a:r>
              <a:rPr lang="de-DE" dirty="0"/>
              <a:t>und der andere </a:t>
            </a:r>
            <a:r>
              <a:rPr lang="de-DE" b="1" dirty="0"/>
              <a:t>Freiheit und Autonomie </a:t>
            </a:r>
            <a:r>
              <a:rPr lang="de-DE" dirty="0"/>
              <a:t>heißt!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dirty="0"/>
              <a:t>Alkohol steht zwischen Genuss und Risiko von Missbrauch und Abhängigkeit, Benzodiazepine zwischen sinnvoller Behandlung und Abhängigkeit.</a:t>
            </a:r>
          </a:p>
        </p:txBody>
      </p:sp>
    </p:spTree>
    <p:extLst>
      <p:ext uri="{BB962C8B-B14F-4D97-AF65-F5344CB8AC3E}">
        <p14:creationId xmlns:p14="http://schemas.microsoft.com/office/powerpoint/2010/main" val="3670514731"/>
      </p:ext>
    </p:extLst>
  </p:cSld>
  <p:clrMapOvr>
    <a:masterClrMapping/>
  </p:clrMapOvr>
  <p:transition spd="slow">
    <p:push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2851" y="2807118"/>
            <a:ext cx="7886700" cy="895363"/>
          </a:xfrm>
        </p:spPr>
        <p:txBody>
          <a:bodyPr>
            <a:normAutofit/>
          </a:bodyPr>
          <a:lstStyle/>
          <a:p>
            <a:r>
              <a:rPr lang="de-DE" sz="4000" dirty="0"/>
              <a:t>Steuerung von Stimmungslagen</a:t>
            </a:r>
          </a:p>
        </p:txBody>
      </p:sp>
    </p:spTree>
    <p:extLst>
      <p:ext uri="{BB962C8B-B14F-4D97-AF65-F5344CB8AC3E}">
        <p14:creationId xmlns:p14="http://schemas.microsoft.com/office/powerpoint/2010/main" val="158773605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2800" dirty="0"/>
              <a:t>Was fällt Ihnen zu der Karte ein?</a:t>
            </a:r>
          </a:p>
          <a:p>
            <a:endParaRPr lang="de-DE" sz="1050" dirty="0"/>
          </a:p>
          <a:p>
            <a:r>
              <a:rPr lang="de-DE" sz="2800" dirty="0"/>
              <a:t>Spielt der Gegenstand für Sie eine Rolle?</a:t>
            </a:r>
          </a:p>
          <a:p>
            <a:endParaRPr lang="de-DE" sz="1050" dirty="0"/>
          </a:p>
          <a:p>
            <a:r>
              <a:rPr lang="de-DE" sz="2800" dirty="0"/>
              <a:t>Verbinden Sie ein süchtiges Verhalten mit dem Gegenstand?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Übung „Suchtsack“</a:t>
            </a:r>
          </a:p>
        </p:txBody>
      </p:sp>
    </p:spTree>
    <p:extLst>
      <p:ext uri="{BB962C8B-B14F-4D97-AF65-F5344CB8AC3E}">
        <p14:creationId xmlns:p14="http://schemas.microsoft.com/office/powerpoint/2010/main" val="407805394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heSans-Plai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2744</Words>
  <Application>Microsoft Office PowerPoint</Application>
  <PresentationFormat>Bildschirmpräsentation (4:3)</PresentationFormat>
  <Paragraphs>546</Paragraphs>
  <Slides>82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82</vt:i4>
      </vt:variant>
    </vt:vector>
  </HeadingPairs>
  <TitlesOfParts>
    <vt:vector size="88" baseType="lpstr">
      <vt:lpstr>Aller</vt:lpstr>
      <vt:lpstr>Arial</vt:lpstr>
      <vt:lpstr>Calibri</vt:lpstr>
      <vt:lpstr>TheSans-Plain</vt:lpstr>
      <vt:lpstr>Wingdings</vt:lpstr>
      <vt:lpstr>1_Standarddesign</vt:lpstr>
      <vt:lpstr>  Für Gesundheit und Lebensfreude ist niemand zu alt !</vt:lpstr>
      <vt:lpstr>PowerPoint-Präsentation</vt:lpstr>
      <vt:lpstr>Erwartungen und Wünsche</vt:lpstr>
      <vt:lpstr>Ablauf</vt:lpstr>
      <vt:lpstr>Ablauf</vt:lpstr>
      <vt:lpstr>Ablauf</vt:lpstr>
      <vt:lpstr>PowerPoint-Präsentation</vt:lpstr>
      <vt:lpstr>PowerPoint-Präsentation</vt:lpstr>
      <vt:lpstr>Übung „Suchtsack“</vt:lpstr>
      <vt:lpstr>Übung „Suchtsack“</vt:lpstr>
      <vt:lpstr>Suchtverlauf Vom Genuss zur Sucht</vt:lpstr>
      <vt:lpstr>Übung Suchtverlauf</vt:lpstr>
      <vt:lpstr>Entwicklungsstadien der Sucht Übergänge vom normalen zum süchtigen Verhalten</vt:lpstr>
      <vt:lpstr>Sucht</vt:lpstr>
      <vt:lpstr>Wo im Suchtverlauf Präventionsansätze greifen </vt:lpstr>
      <vt:lpstr>Ursachen einer Suchterkrankung</vt:lpstr>
      <vt:lpstr>Ursachendreieck</vt:lpstr>
      <vt:lpstr>Schutz-und Risikofaktoren</vt:lpstr>
      <vt:lpstr>Ursachendreieck</vt:lpstr>
      <vt:lpstr>Suchtfördernde Faktoren  bei älteren Menschen</vt:lpstr>
      <vt:lpstr>Suchtfördernde Faktoren bei älteren Menschen</vt:lpstr>
      <vt:lpstr>Suchtfördernde Faktoren  bei älteren Menschen</vt:lpstr>
      <vt:lpstr>Suchtfördernde Faktoren  bei älteren Menschen</vt:lpstr>
      <vt:lpstr>Suchtbegünstigende Faktoren  im Altersheim</vt:lpstr>
      <vt:lpstr>PowerPoint-Präsentation</vt:lpstr>
      <vt:lpstr>Selbstreflexion</vt:lpstr>
      <vt:lpstr>Karusselldiskussion: „Was kannst du machen ..?‘“</vt:lpstr>
      <vt:lpstr>Ethische Fragen</vt:lpstr>
      <vt:lpstr>Eine Übung zum Einstieg: </vt:lpstr>
      <vt:lpstr>Kann man die Alten nicht so lassen?</vt:lpstr>
      <vt:lpstr>Lohnt sich das Engagement bei Suchtstörungen für die ältere Menschen?</vt:lpstr>
      <vt:lpstr>PowerPoint-Präsentation</vt:lpstr>
      <vt:lpstr>Suchtmittelbezogenes Zielspektrum für die Suchthilfe</vt:lpstr>
      <vt:lpstr>„Suchtmittelbezogenes Zielspektrum für die Suchthilfe“</vt:lpstr>
      <vt:lpstr>Handlungsstrategien in der Begegnung mit suchtkranken älteren Menschen</vt:lpstr>
      <vt:lpstr>Ziele der Suchthilfe überprüfen:</vt:lpstr>
      <vt:lpstr>Abstinenzorientierte Hilfen</vt:lpstr>
      <vt:lpstr>Kontrollierter Konsum</vt:lpstr>
      <vt:lpstr>Schadensminimierung</vt:lpstr>
      <vt:lpstr>Möglichkeiten der Intervention Das transtheoretische Modell der Veränderung (TTM)</vt:lpstr>
      <vt:lpstr>Motivierende Gesprächsführung Stadien der Verhaltensänderung (TTM)</vt:lpstr>
      <vt:lpstr>Rosinenübung</vt:lpstr>
      <vt:lpstr>Interventionsansätze</vt:lpstr>
      <vt:lpstr>Interventionsansätze</vt:lpstr>
      <vt:lpstr>Von der Drogen- zur Suchtprävention</vt:lpstr>
      <vt:lpstr>PowerPoint-Präsentation</vt:lpstr>
      <vt:lpstr>Abschreckung allein funktioniert nicht: </vt:lpstr>
      <vt:lpstr>Ursachenorientierte Suchtprävention</vt:lpstr>
      <vt:lpstr>Prävention heute Grundkonzept</vt:lpstr>
      <vt:lpstr>PowerPoint-Präsentation</vt:lpstr>
      <vt:lpstr>Prävention heute Grundkonzept</vt:lpstr>
      <vt:lpstr>Verhältnisprävention  ist systemorientiert </vt:lpstr>
      <vt:lpstr>Verhältnisprävention</vt:lpstr>
      <vt:lpstr>Verhältnisprävention</vt:lpstr>
      <vt:lpstr>Verhaltensprävention ist personenorientiert </vt:lpstr>
      <vt:lpstr>PowerPoint-Präsentation</vt:lpstr>
      <vt:lpstr>Von der Abschreckung zur Förderung der Risikokompetenz</vt:lpstr>
      <vt:lpstr>Lebenskompetenzförderung</vt:lpstr>
      <vt:lpstr>Lebenskompetenzförderung</vt:lpstr>
      <vt:lpstr>Risikokompetenzförderung</vt:lpstr>
      <vt:lpstr>Suchtprävention in der Altenpflege</vt:lpstr>
      <vt:lpstr>Suchtprävention in der Altenpflege</vt:lpstr>
      <vt:lpstr>Suchtprävention in der Altenpflege</vt:lpstr>
      <vt:lpstr>Abschluss</vt:lpstr>
      <vt:lpstr>Symptome für Suchtprobleme im Alter</vt:lpstr>
      <vt:lpstr>Symptome für Suchtprobleme im Alter </vt:lpstr>
      <vt:lpstr>Symptome für Suchtprobleme im Alter</vt:lpstr>
      <vt:lpstr>Alte Menschen und Alkohol </vt:lpstr>
      <vt:lpstr>Menschen über 60 mit Alkoholproblemen</vt:lpstr>
      <vt:lpstr>Besonderheiten beim Alkoholkonsum im Alter </vt:lpstr>
      <vt:lpstr>Besonderheiten des Stoffwechsels im Alter</vt:lpstr>
      <vt:lpstr>Unterteilung der Alkoholabhängigen im Alter</vt:lpstr>
      <vt:lpstr>Unterteilung der Alkoholabhängigen im Alter</vt:lpstr>
      <vt:lpstr>Alte Menschen und Medikamente</vt:lpstr>
      <vt:lpstr>Medikamente</vt:lpstr>
      <vt:lpstr>Benzodiazepine</vt:lpstr>
      <vt:lpstr>Mögliche Folgen einer längeren Benzodiazepine Einnahme</vt:lpstr>
      <vt:lpstr>Benzodiazepine im Alter </vt:lpstr>
      <vt:lpstr>Medikamentenwirkung bei älteren Menschen</vt:lpstr>
      <vt:lpstr>Medikamenteninteraktionen</vt:lpstr>
      <vt:lpstr>PowerPoint-Präsentation</vt:lpstr>
      <vt:lpstr>Steuerung von Stimmungslagen</vt:lpstr>
    </vt:vector>
  </TitlesOfParts>
  <Company>Drogenberatungsstelle Wuppertal e.V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Armin Koeppe</dc:creator>
  <cp:lastModifiedBy>Julia Beus</cp:lastModifiedBy>
  <cp:revision>48</cp:revision>
  <cp:lastPrinted>2019-10-07T14:37:36Z</cp:lastPrinted>
  <dcterms:created xsi:type="dcterms:W3CDTF">2005-06-02T08:56:54Z</dcterms:created>
  <dcterms:modified xsi:type="dcterms:W3CDTF">2021-03-04T16:11:41Z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0x0101002EECF829B0588D449B398640436CF792</vt:lpwstr>
  </property>
</Properties>
</file>