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8" r:id="rId1"/>
  </p:sldMasterIdLst>
  <p:notesMasterIdLst>
    <p:notesMasterId r:id="rId19"/>
  </p:notesMasterIdLst>
  <p:handoutMasterIdLst>
    <p:handoutMasterId r:id="rId20"/>
  </p:handoutMasterIdLst>
  <p:sldIdLst>
    <p:sldId id="453" r:id="rId2"/>
    <p:sldId id="471" r:id="rId3"/>
    <p:sldId id="455" r:id="rId4"/>
    <p:sldId id="458" r:id="rId5"/>
    <p:sldId id="456" r:id="rId6"/>
    <p:sldId id="457" r:id="rId7"/>
    <p:sldId id="459" r:id="rId8"/>
    <p:sldId id="460" r:id="rId9"/>
    <p:sldId id="461" r:id="rId10"/>
    <p:sldId id="462" r:id="rId11"/>
    <p:sldId id="463" r:id="rId12"/>
    <p:sldId id="464" r:id="rId13"/>
    <p:sldId id="469" r:id="rId14"/>
    <p:sldId id="470" r:id="rId15"/>
    <p:sldId id="466" r:id="rId16"/>
    <p:sldId id="467" r:id="rId17"/>
    <p:sldId id="468" r:id="rId18"/>
  </p:sldIdLst>
  <p:sldSz cx="9144000" cy="6858000" type="screen4x3"/>
  <p:notesSz cx="6662738" cy="9926638"/>
  <p:defaultTextStyle>
    <a:defPPr>
      <a:defRPr lang="de-DE"/>
    </a:defPPr>
    <a:lvl1pPr algn="ctr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FF"/>
    <a:srgbClr val="822A44"/>
    <a:srgbClr val="E2AC00"/>
    <a:srgbClr val="CC0000"/>
    <a:srgbClr val="004400"/>
    <a:srgbClr val="B74141"/>
    <a:srgbClr val="006600"/>
    <a:srgbClr val="FF3300"/>
    <a:srgbClr val="83B200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" v="8" dt="2019-10-07T21:11:33.5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 autoAdjust="0"/>
  </p:normalViewPr>
  <p:slideViewPr>
    <p:cSldViewPr snapToGrid="0">
      <p:cViewPr varScale="1">
        <p:scale>
          <a:sx n="86" d="100"/>
          <a:sy n="86" d="100"/>
        </p:scale>
        <p:origin x="135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298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887763" cy="496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7827" name="Rectangle 2051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4977" y="0"/>
            <a:ext cx="2887763" cy="496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7828" name="Rectangle 2052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30068"/>
            <a:ext cx="2887763" cy="496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7829" name="Rectangle 2053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4977" y="9430068"/>
            <a:ext cx="2887763" cy="496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495C3C-5106-4C53-8426-2BC4C26A0EB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500520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887763" cy="496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0044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4977" y="0"/>
            <a:ext cx="2887763" cy="496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44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0900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8785" y="4715035"/>
            <a:ext cx="4885171" cy="4467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noProof="0"/>
              <a:t>Klicken Sie, um die Formate des Vorlagentextes zu bearbeiten</a:t>
            </a:r>
          </a:p>
          <a:p>
            <a:pPr lvl="1"/>
            <a:r>
              <a:rPr lang="de-DE" altLang="de-DE" noProof="0"/>
              <a:t>Zweite Ebene</a:t>
            </a:r>
          </a:p>
          <a:p>
            <a:pPr lvl="2"/>
            <a:r>
              <a:rPr lang="de-DE" altLang="de-DE" noProof="0"/>
              <a:t>Dritte Ebene</a:t>
            </a:r>
          </a:p>
          <a:p>
            <a:pPr lvl="3"/>
            <a:r>
              <a:rPr lang="de-DE" altLang="de-DE" noProof="0"/>
              <a:t>Vierte Ebene</a:t>
            </a:r>
          </a:p>
          <a:p>
            <a:pPr lvl="4"/>
            <a:r>
              <a:rPr lang="de-DE" altLang="de-DE" noProof="0"/>
              <a:t>Fünfte Ebene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30068"/>
            <a:ext cx="2887763" cy="496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0044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4977" y="9430068"/>
            <a:ext cx="2887763" cy="496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4400"/>
                </a:solidFill>
              </a:defRPr>
            </a:lvl1pPr>
          </a:lstStyle>
          <a:p>
            <a:fld id="{8495E5D4-D0D2-4881-949A-F7188CD1CEF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00159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à"/>
            </a:pPr>
            <a:endParaRPr lang="de-DE" sz="1400" b="1" dirty="0">
              <a:latin typeface="+mn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5E5D4-D0D2-4881-949A-F7188CD1CEFD}" type="slidenum">
              <a:rPr lang="de-DE" altLang="de-DE" smtClean="0"/>
              <a:pPr/>
              <a:t>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318005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à"/>
            </a:pPr>
            <a:endParaRPr lang="de-DE" sz="1400" b="1" dirty="0">
              <a:latin typeface="+mn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5E5D4-D0D2-4881-949A-F7188CD1CEFD}" type="slidenum">
              <a:rPr lang="de-DE" altLang="de-DE" smtClean="0"/>
              <a:pPr/>
              <a:t>11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128923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à"/>
            </a:pPr>
            <a:endParaRPr lang="de-DE" sz="1400" b="1" dirty="0">
              <a:latin typeface="+mn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5E5D4-D0D2-4881-949A-F7188CD1CEFD}" type="slidenum">
              <a:rPr lang="de-DE" altLang="de-DE" smtClean="0"/>
              <a:pPr/>
              <a:t>12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85262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à"/>
            </a:pPr>
            <a:endParaRPr lang="de-DE" sz="1400" b="1" dirty="0">
              <a:latin typeface="+mn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5E5D4-D0D2-4881-949A-F7188CD1CEFD}" type="slidenum">
              <a:rPr lang="de-DE" altLang="de-DE" smtClean="0"/>
              <a:pPr/>
              <a:t>13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027341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à"/>
            </a:pPr>
            <a:endParaRPr lang="de-DE" sz="1400" b="1" dirty="0">
              <a:latin typeface="+mn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5E5D4-D0D2-4881-949A-F7188CD1CEFD}" type="slidenum">
              <a:rPr lang="de-DE" altLang="de-DE" smtClean="0"/>
              <a:pPr/>
              <a:t>14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210873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à"/>
            </a:pPr>
            <a:endParaRPr lang="de-DE" sz="1400" b="1" dirty="0">
              <a:latin typeface="+mn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5E5D4-D0D2-4881-949A-F7188CD1CEFD}" type="slidenum">
              <a:rPr lang="de-DE" altLang="de-DE" smtClean="0"/>
              <a:pPr/>
              <a:t>15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36922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à"/>
            </a:pPr>
            <a:endParaRPr lang="de-DE" sz="1400" b="1" dirty="0">
              <a:latin typeface="+mn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5E5D4-D0D2-4881-949A-F7188CD1CEFD}" type="slidenum">
              <a:rPr lang="de-DE" altLang="de-DE" smtClean="0"/>
              <a:pPr/>
              <a:t>16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919234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à"/>
            </a:pPr>
            <a:endParaRPr lang="de-DE" sz="1400" b="1" dirty="0">
              <a:latin typeface="+mn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5E5D4-D0D2-4881-949A-F7188CD1CEFD}" type="slidenum">
              <a:rPr lang="de-DE" altLang="de-DE" smtClean="0"/>
              <a:pPr/>
              <a:t>17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74958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à"/>
            </a:pPr>
            <a:endParaRPr lang="de-DE" sz="1400" b="1" dirty="0">
              <a:latin typeface="+mn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5E5D4-D0D2-4881-949A-F7188CD1CEFD}" type="slidenum">
              <a:rPr lang="de-DE" altLang="de-DE" smtClean="0"/>
              <a:pPr/>
              <a:t>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420601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à"/>
            </a:pPr>
            <a:endParaRPr lang="de-DE" sz="1400" b="1" dirty="0">
              <a:latin typeface="+mn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5E5D4-D0D2-4881-949A-F7188CD1CEFD}" type="slidenum">
              <a:rPr lang="de-DE" altLang="de-DE" smtClean="0"/>
              <a:pPr/>
              <a:t>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598141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à"/>
            </a:pPr>
            <a:endParaRPr lang="de-DE" sz="1400" b="1" dirty="0">
              <a:latin typeface="+mn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5E5D4-D0D2-4881-949A-F7188CD1CEFD}" type="slidenum">
              <a:rPr lang="de-DE" altLang="de-DE" smtClean="0"/>
              <a:pPr/>
              <a:t>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096624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à"/>
            </a:pPr>
            <a:endParaRPr lang="de-DE" sz="1400" b="1" dirty="0">
              <a:latin typeface="+mn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5E5D4-D0D2-4881-949A-F7188CD1CEFD}" type="slidenum">
              <a:rPr lang="de-DE" altLang="de-DE" smtClean="0"/>
              <a:pPr/>
              <a:t>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184997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à"/>
            </a:pPr>
            <a:endParaRPr lang="de-DE" sz="1400" b="1" dirty="0">
              <a:latin typeface="+mn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5E5D4-D0D2-4881-949A-F7188CD1CEFD}" type="slidenum">
              <a:rPr lang="de-DE" altLang="de-DE" smtClean="0"/>
              <a:pPr/>
              <a:t>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03299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à"/>
            </a:pPr>
            <a:endParaRPr lang="de-DE" sz="1400" b="1" dirty="0">
              <a:latin typeface="+mn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5E5D4-D0D2-4881-949A-F7188CD1CEFD}" type="slidenum">
              <a:rPr lang="de-DE" altLang="de-DE" smtClean="0"/>
              <a:pPr/>
              <a:t>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664552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à"/>
            </a:pPr>
            <a:endParaRPr lang="de-DE" sz="1400" b="1" dirty="0">
              <a:latin typeface="+mn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5E5D4-D0D2-4881-949A-F7188CD1CEFD}" type="slidenum">
              <a:rPr lang="de-DE" altLang="de-DE" smtClean="0"/>
              <a:pPr/>
              <a:t>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506630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à"/>
            </a:pPr>
            <a:endParaRPr lang="de-DE" sz="1400" b="1" dirty="0">
              <a:latin typeface="+mn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5E5D4-D0D2-4881-949A-F7188CD1CEFD}" type="slidenum">
              <a:rPr lang="de-DE" altLang="de-DE" smtClean="0"/>
              <a:pPr/>
              <a:t>10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16866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92371" y="1481083"/>
            <a:ext cx="7620000" cy="4391000"/>
          </a:xfr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38B5272B-6ECE-4E3C-AE7E-25C6CFC81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5256392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912560877"/>
      </p:ext>
    </p:extLst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745162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745162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804095693"/>
      </p:ext>
    </p:extLst>
  </p:cSld>
  <p:clrMapOvr>
    <a:masterClrMapping/>
  </p:clrMapOvr>
  <p:transition spd="slow">
    <p:pu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454437688"/>
      </p:ext>
    </p:extLst>
  </p:cSld>
  <p:clrMapOvr>
    <a:masterClrMapping/>
  </p:clrMapOvr>
  <p:transition spd="slow">
    <p:pu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7"/>
          <p:cNvPicPr>
            <a:picLocks noChangeAspect="1" noChangeArrowheads="1"/>
          </p:cNvPicPr>
          <p:nvPr userDrawn="1"/>
        </p:nvPicPr>
        <p:blipFill>
          <a:blip r:embed="rId2">
            <a:grayscl/>
          </a:blip>
          <a:srcRect l="14413" t="33250" r="62459"/>
          <a:stretch>
            <a:fillRect/>
          </a:stretch>
        </p:blipFill>
        <p:spPr bwMode="auto">
          <a:xfrm>
            <a:off x="8988425" y="3429000"/>
            <a:ext cx="155575" cy="259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81000" y="1447800"/>
            <a:ext cx="86106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b="1" baseline="0">
                <a:solidFill>
                  <a:srgbClr val="A9C61F"/>
                </a:solidFill>
              </a:defRPr>
            </a:lvl1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28681" name="Rectangle 9"/>
          <p:cNvSpPr>
            <a:spLocks noGrp="1" noChangeArrowheads="1"/>
          </p:cNvSpPr>
          <p:nvPr>
            <p:ph type="ctrTitle"/>
          </p:nvPr>
        </p:nvSpPr>
        <p:spPr>
          <a:gradFill>
            <a:gsLst>
              <a:gs pos="0">
                <a:srgbClr val="A9C61F">
                  <a:alpha val="49804"/>
                </a:srgbClr>
              </a:gs>
              <a:gs pos="67000">
                <a:schemeClr val="bg1">
                  <a:lumMod val="76000"/>
                  <a:lumOff val="24000"/>
                  <a:alpha val="56000"/>
                </a:schemeClr>
              </a:gs>
            </a:gsLst>
          </a:gradFill>
          <a:ln w="12700">
            <a:solidFill>
              <a:srgbClr val="A9C61F"/>
            </a:solidFill>
          </a:ln>
        </p:spPr>
        <p:txBody>
          <a:bodyPr/>
          <a:lstStyle>
            <a:lvl1pPr marL="95250" indent="0"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924300" y="6526609"/>
            <a:ext cx="2095500" cy="3587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/>
              <a:t>Armin Koeppe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>
          <a:xfrm>
            <a:off x="6516688" y="6453336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83DD264-A649-401A-BE00-052F415A72A7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0568439"/>
      </p:ext>
    </p:extLst>
  </p:cSld>
  <p:clrMapOvr>
    <a:masterClrMapping/>
  </p:clrMapOvr>
  <p:transition spd="slow">
    <p:push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744467317"/>
      </p:ext>
    </p:extLst>
  </p:cSld>
  <p:clrMapOvr>
    <a:masterClrMapping/>
  </p:clrMapOvr>
  <p:transition spd="slow">
    <p:push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924300" y="6526609"/>
            <a:ext cx="2095500" cy="3587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/>
              <a:t>Armin Koeppe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16688" y="6453336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83DD264-A649-401A-BE00-052F415A72A7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4080757"/>
      </p:ext>
    </p:extLst>
  </p:cSld>
  <p:clrMapOvr>
    <a:masterClrMapping/>
  </p:clrMapOvr>
  <p:transition spd="slow">
    <p:push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924300" y="6526609"/>
            <a:ext cx="2095500" cy="3587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/>
              <a:t>Armin Koeppe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16688" y="6453336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83DD264-A649-401A-BE00-052F415A72A7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8793055"/>
      </p:ext>
    </p:extLst>
  </p:cSld>
  <p:clrMapOvr>
    <a:masterClrMapping/>
  </p:clrMapOvr>
  <p:transition spd="slow">
    <p:push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924300" y="6526609"/>
            <a:ext cx="2095500" cy="3587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/>
              <a:t>Armin Koeppe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16688" y="6453336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83DD264-A649-401A-BE00-052F415A72A7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2769831"/>
      </p:ext>
    </p:extLst>
  </p:cSld>
  <p:clrMapOvr>
    <a:masterClrMapping/>
  </p:clrMapOvr>
  <p:transition spd="slow">
    <p:push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924300" y="6526609"/>
            <a:ext cx="2095500" cy="3587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/>
              <a:t>Armin Koeppe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16688" y="6453336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83DD264-A649-401A-BE00-052F415A72A7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1491367"/>
      </p:ext>
    </p:extLst>
  </p:cSld>
  <p:clrMapOvr>
    <a:masterClrMapping/>
  </p:clrMapOvr>
  <p:transition spd="slow">
    <p:push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924300" y="6526609"/>
            <a:ext cx="2095500" cy="3587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/>
              <a:t>Armin Koeppe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16688" y="6453336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83DD264-A649-401A-BE00-052F415A72A7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9304331"/>
      </p:ext>
    </p:extLst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96252D-0B90-44C9-B11F-44D5F5E74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40798912"/>
      </p:ext>
    </p:extLst>
  </p:cSld>
  <p:clrMapOvr>
    <a:masterClrMapping/>
  </p:clrMapOvr>
  <p:transition spd="slow">
    <p:push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924300" y="6526609"/>
            <a:ext cx="2095500" cy="3587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/>
              <a:t>Armin Koeppe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16688" y="6453336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83DD264-A649-401A-BE00-052F415A72A7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6" name="Inhaltsplatzhalter 2"/>
          <p:cNvSpPr>
            <a:spLocks noGrp="1"/>
          </p:cNvSpPr>
          <p:nvPr>
            <p:ph idx="1"/>
          </p:nvPr>
        </p:nvSpPr>
        <p:spPr>
          <a:xfrm>
            <a:off x="838200" y="1371600"/>
            <a:ext cx="8077200" cy="4379913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762320299"/>
      </p:ext>
    </p:extLst>
  </p:cSld>
  <p:clrMapOvr>
    <a:masterClrMapping/>
  </p:clrMapOvr>
  <p:transition spd="slow">
    <p:push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924300" y="6526609"/>
            <a:ext cx="2095500" cy="3587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/>
              <a:t>Armin Koeppe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16688" y="6453336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83DD264-A649-401A-BE00-052F415A72A7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6" name="Inhaltsplatzhalter 2"/>
          <p:cNvSpPr>
            <a:spLocks noGrp="1"/>
          </p:cNvSpPr>
          <p:nvPr>
            <p:ph idx="1"/>
          </p:nvPr>
        </p:nvSpPr>
        <p:spPr>
          <a:xfrm>
            <a:off x="838200" y="1371600"/>
            <a:ext cx="8077200" cy="4379913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088126761"/>
      </p:ext>
    </p:extLst>
  </p:cSld>
  <p:clrMapOvr>
    <a:masterClrMapping/>
  </p:clrMapOvr>
  <p:transition spd="slow">
    <p:push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924300" y="6526609"/>
            <a:ext cx="2095500" cy="3587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/>
              <a:t>Armin Koeppe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16688" y="6453336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83DD264-A649-401A-BE00-052F415A72A7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6" name="Inhaltsplatzhalter 2"/>
          <p:cNvSpPr>
            <a:spLocks noGrp="1"/>
          </p:cNvSpPr>
          <p:nvPr>
            <p:ph idx="1"/>
          </p:nvPr>
        </p:nvSpPr>
        <p:spPr>
          <a:xfrm>
            <a:off x="838200" y="1371600"/>
            <a:ext cx="8077200" cy="4379913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185605908"/>
      </p:ext>
    </p:extLst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038621317"/>
      </p:ext>
    </p:extLst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920880" cy="9361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>
            <a:lvl1pPr>
              <a:defRPr sz="3200">
                <a:solidFill>
                  <a:srgbClr val="C00000"/>
                </a:solidFill>
                <a:latin typeface="Aller" panose="02000503030000020004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484784"/>
            <a:ext cx="3733800" cy="45350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24400" y="1484784"/>
            <a:ext cx="3733800" cy="45350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143053336"/>
      </p:ext>
    </p:extLst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1800" y="260648"/>
            <a:ext cx="8075240" cy="85010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rgbClr val="C00000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226644665"/>
      </p:ext>
    </p:extLst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920880" cy="86409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rgbClr val="C00000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605662951"/>
      </p:ext>
    </p:extLst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5719896"/>
      </p:ext>
    </p:extLst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848872" cy="1008112"/>
          </a:xfrm>
          <a:prstGeom prst="rect">
            <a:avLst/>
          </a:prstGeom>
        </p:spPr>
        <p:txBody>
          <a:bodyPr anchor="ctr"/>
          <a:lstStyle>
            <a:lvl1pPr algn="ctr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1435100"/>
            <a:ext cx="5389438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376914639"/>
      </p:ext>
    </p:extLst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954634445"/>
      </p:ext>
    </p:extLst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412776"/>
            <a:ext cx="7620000" cy="43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Klicken Sie, um die Formate des Vorlagentextes zu bearbeiten</a:t>
            </a:r>
          </a:p>
          <a:p>
            <a:pPr lvl="1"/>
            <a:r>
              <a:rPr lang="de-DE" altLang="de-DE" dirty="0"/>
              <a:t>Zweite Ebene</a:t>
            </a:r>
          </a:p>
          <a:p>
            <a:pPr lvl="2"/>
            <a:r>
              <a:rPr lang="de-DE" altLang="de-DE" dirty="0"/>
              <a:t>Dritte Ebene</a:t>
            </a:r>
          </a:p>
          <a:p>
            <a:pPr lvl="3"/>
            <a:r>
              <a:rPr lang="de-DE" altLang="de-DE" dirty="0"/>
              <a:t>Vierte </a:t>
            </a:r>
            <a:r>
              <a:rPr lang="de-DE" altLang="de-DE" dirty="0" err="1"/>
              <a:t>EbeneHüserheide</a:t>
            </a:r>
            <a:r>
              <a:rPr lang="de-DE" altLang="de-DE" dirty="0"/>
              <a:t> 13c</a:t>
            </a:r>
          </a:p>
          <a:p>
            <a:pPr lvl="3"/>
            <a:r>
              <a:rPr lang="de-DE" altLang="de-DE" dirty="0"/>
              <a:t>47918 Tönisvorst</a:t>
            </a:r>
          </a:p>
          <a:p>
            <a:pPr lvl="4"/>
            <a:r>
              <a:rPr lang="de-DE" altLang="de-DE" dirty="0"/>
              <a:t>Fünfte Ebene</a:t>
            </a:r>
          </a:p>
        </p:txBody>
      </p:sp>
      <p:sp>
        <p:nvSpPr>
          <p:cNvPr id="1027" name="Line 11"/>
          <p:cNvSpPr>
            <a:spLocks noChangeShapeType="1"/>
          </p:cNvSpPr>
          <p:nvPr userDrawn="1"/>
        </p:nvSpPr>
        <p:spPr bwMode="auto">
          <a:xfrm>
            <a:off x="467544" y="5949280"/>
            <a:ext cx="8280920" cy="0"/>
          </a:xfrm>
          <a:prstGeom prst="line">
            <a:avLst/>
          </a:prstGeom>
          <a:noFill/>
          <a:ln w="12700">
            <a:solidFill>
              <a:srgbClr val="822A4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de-DE" dirty="0">
              <a:highlight>
                <a:srgbClr val="004400"/>
              </a:highlight>
            </a:endParaRPr>
          </a:p>
        </p:txBody>
      </p:sp>
      <p:sp>
        <p:nvSpPr>
          <p:cNvPr id="1039" name="AutoShape 15"/>
          <p:cNvSpPr>
            <a:spLocks noChangeArrowheads="1"/>
          </p:cNvSpPr>
          <p:nvPr userDrawn="1"/>
        </p:nvSpPr>
        <p:spPr bwMode="auto">
          <a:xfrm>
            <a:off x="611560" y="229381"/>
            <a:ext cx="7876745" cy="895363"/>
          </a:xfrm>
          <a:prstGeom prst="roundRect">
            <a:avLst>
              <a:gd name="adj" fmla="val 21667"/>
            </a:avLst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txBody>
          <a:bodyPr/>
          <a:lstStyle>
            <a:lvl1pPr algn="l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chemeClr val="bg1"/>
              </a:solidFill>
              <a:latin typeface="TheSans-Plain" pitchFamily="34" charset="0"/>
            </a:endParaRPr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11560" y="229381"/>
            <a:ext cx="7886700" cy="895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E848C221-5118-4817-906F-B9D6178FCB0A}"/>
              </a:ext>
            </a:extLst>
          </p:cNvPr>
          <p:cNvPicPr>
            <a:picLocks noChangeAspect="1"/>
          </p:cNvPicPr>
          <p:nvPr userDrawn="1"/>
        </p:nvPicPr>
        <p:blipFill>
          <a:blip r:embed="rId24"/>
          <a:stretch>
            <a:fillRect/>
          </a:stretch>
        </p:blipFill>
        <p:spPr>
          <a:xfrm>
            <a:off x="7629280" y="5997650"/>
            <a:ext cx="1138619" cy="764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332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23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  <p:sldLayoutId id="2147483819" r:id="rId12"/>
    <p:sldLayoutId id="2147483822" r:id="rId13"/>
    <p:sldLayoutId id="2147483768" r:id="rId14"/>
    <p:sldLayoutId id="2147483787" r:id="rId15"/>
    <p:sldLayoutId id="2147483793" r:id="rId16"/>
    <p:sldLayoutId id="2147483794" r:id="rId17"/>
    <p:sldLayoutId id="2147483795" r:id="rId18"/>
    <p:sldLayoutId id="2147483796" r:id="rId19"/>
    <p:sldLayoutId id="2147483801" r:id="rId20"/>
    <p:sldLayoutId id="2147483802" r:id="rId21"/>
    <p:sldLayoutId id="2147483807" r:id="rId22"/>
  </p:sldLayoutIdLst>
  <p:transition spd="slow">
    <p:push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822A44"/>
          </a:solidFill>
          <a:latin typeface="Aller" panose="02000503030000020004" pitchFamily="2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rgbClr val="822A44"/>
        </a:buClr>
        <a:buFont typeface="Wingdings" panose="05000000000000000000" pitchFamily="2" charset="2"/>
        <a:buChar char="Ø"/>
        <a:defRPr sz="3200">
          <a:solidFill>
            <a:srgbClr val="822A44"/>
          </a:solidFill>
          <a:latin typeface="Aller" panose="02000503030000020004" pitchFamily="2" charset="0"/>
          <a:ea typeface="+mn-ea"/>
          <a:cs typeface="+mn-cs"/>
        </a:defRPr>
      </a:lvl1pPr>
      <a:lvl2pPr marL="914400" indent="-457200" algn="l" rtl="0" eaLnBrk="0" fontAlgn="base" hangingPunct="0">
        <a:spcBef>
          <a:spcPct val="20000"/>
        </a:spcBef>
        <a:spcAft>
          <a:spcPct val="0"/>
        </a:spcAft>
        <a:buClr>
          <a:srgbClr val="822A44"/>
        </a:buClr>
        <a:buSzPct val="75000"/>
        <a:buFont typeface="Wingdings" panose="05000000000000000000" pitchFamily="2" charset="2"/>
        <a:buChar char="Ø"/>
        <a:defRPr sz="2800">
          <a:solidFill>
            <a:srgbClr val="822A44"/>
          </a:solidFill>
          <a:latin typeface="Aller" panose="02000503030000020004" pitchFamily="2" charset="0"/>
        </a:defRPr>
      </a:lvl2pPr>
      <a:lvl3pPr marL="1257300" indent="-342900" algn="l" rtl="0" eaLnBrk="0" fontAlgn="base" hangingPunct="0">
        <a:spcBef>
          <a:spcPct val="20000"/>
        </a:spcBef>
        <a:spcAft>
          <a:spcPct val="0"/>
        </a:spcAft>
        <a:buClr>
          <a:srgbClr val="822A44"/>
        </a:buClr>
        <a:buFont typeface="Wingdings" panose="05000000000000000000" pitchFamily="2" charset="2"/>
        <a:buChar char="Ø"/>
        <a:defRPr sz="2400">
          <a:solidFill>
            <a:srgbClr val="822A44"/>
          </a:solidFill>
          <a:latin typeface="Aller" panose="02000503030000020004" pitchFamily="2" charset="0"/>
        </a:defRPr>
      </a:lvl3pPr>
      <a:lvl4pPr marL="1714500" indent="-342900" algn="l" rtl="0" eaLnBrk="0" fontAlgn="base" hangingPunct="0">
        <a:spcBef>
          <a:spcPct val="20000"/>
        </a:spcBef>
        <a:spcAft>
          <a:spcPct val="0"/>
        </a:spcAft>
        <a:buClr>
          <a:srgbClr val="822A44"/>
        </a:buClr>
        <a:buFont typeface="Wingdings" panose="05000000000000000000" pitchFamily="2" charset="2"/>
        <a:buChar char="Ø"/>
        <a:defRPr sz="2000" b="1">
          <a:solidFill>
            <a:srgbClr val="822A44"/>
          </a:solidFill>
          <a:latin typeface="Aller" panose="02000503030000020004" pitchFamily="2" charset="0"/>
        </a:defRPr>
      </a:lvl4pPr>
      <a:lvl5pPr marL="2171700" indent="-342900" algn="l" rtl="0" eaLnBrk="0" fontAlgn="base" hangingPunct="0">
        <a:spcBef>
          <a:spcPct val="20000"/>
        </a:spcBef>
        <a:spcAft>
          <a:spcPct val="0"/>
        </a:spcAft>
        <a:buClr>
          <a:srgbClr val="822A44"/>
        </a:buClr>
        <a:buFont typeface="Wingdings" panose="05000000000000000000" pitchFamily="2" charset="2"/>
        <a:buChar char="Ø"/>
        <a:defRPr sz="2000">
          <a:solidFill>
            <a:srgbClr val="822A44"/>
          </a:solidFill>
          <a:latin typeface="Aller" panose="02000503030000020004" pitchFamily="2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00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628650" y="994300"/>
            <a:ext cx="7886700" cy="4279036"/>
          </a:xfrm>
        </p:spPr>
        <p:txBody>
          <a:bodyPr>
            <a:normAutofit/>
          </a:bodyPr>
          <a:lstStyle/>
          <a:p>
            <a:r>
              <a:rPr lang="de-DE" sz="4000" dirty="0"/>
              <a:t>Sucht im Alter </a:t>
            </a:r>
            <a:br>
              <a:rPr lang="de-DE" sz="4000" dirty="0"/>
            </a:br>
            <a:br>
              <a:rPr lang="de-DE" sz="4000" dirty="0"/>
            </a:br>
            <a:r>
              <a:rPr lang="de-DE" sz="4000" dirty="0"/>
              <a:t>Kurzvortrag für Fachkräfte </a:t>
            </a:r>
            <a:br>
              <a:rPr lang="de-DE" sz="4000" dirty="0"/>
            </a:br>
            <a:r>
              <a:rPr lang="de-DE" sz="4000" dirty="0"/>
              <a:t>in der ambulanten </a:t>
            </a:r>
            <a:br>
              <a:rPr lang="de-DE" sz="4000" dirty="0"/>
            </a:br>
            <a:r>
              <a:rPr lang="de-DE" sz="4000" dirty="0"/>
              <a:t>Altenhilfe und Altenpflege</a:t>
            </a:r>
            <a:br>
              <a:rPr lang="de-DE" dirty="0"/>
            </a:b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116719"/>
      </p:ext>
    </p:extLst>
  </p:cSld>
  <p:clrMapOvr>
    <a:masterClrMapping/>
  </p:clrMapOvr>
  <p:transition spd="slow"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BEE12AF-CB76-41D5-9874-207554A0F3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910" y="1481083"/>
            <a:ext cx="7620000" cy="4391000"/>
          </a:xfrm>
        </p:spPr>
        <p:txBody>
          <a:bodyPr/>
          <a:lstStyle/>
          <a:p>
            <a:pPr marL="0" indent="0">
              <a:buNone/>
            </a:pPr>
            <a:r>
              <a:rPr lang="de-DE" sz="1800" b="1" dirty="0"/>
              <a:t>Beispiel: Beschaffung von Tabletten  (Fortsetzung)</a:t>
            </a:r>
            <a:endParaRPr lang="de-DE" sz="1800" b="1" kern="1200" dirty="0">
              <a:solidFill>
                <a:prstClr val="black"/>
              </a:solidFill>
              <a:latin typeface="Aller" panose="02000503030000020004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1800" b="1" dirty="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de-DE" alt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Tabletten werden wie Bonbons genommen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de-DE" altLang="de-DE" sz="1800" kern="1200" dirty="0">
              <a:solidFill>
                <a:prstClr val="black"/>
              </a:solidFill>
              <a:latin typeface="Aller" panose="02000503030000020004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de-DE" alt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Vermehrte Tabletteneinnahme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de-DE" altLang="de-DE" sz="1800" kern="1200" dirty="0">
              <a:solidFill>
                <a:prstClr val="black"/>
              </a:solidFill>
              <a:latin typeface="Aller" panose="02000503030000020004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de-DE" alt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Leere Schachteln liegen herum, die nicht auf dem Plan stehen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de-DE" altLang="de-DE" sz="1800" kern="1200" dirty="0">
              <a:solidFill>
                <a:prstClr val="black"/>
              </a:solidFill>
              <a:latin typeface="Aller" panose="02000503030000020004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de-DE" alt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Schneller Verbrauch der Medikamentenpackungen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de-DE" altLang="de-DE" sz="1800" kern="1200" dirty="0">
              <a:solidFill>
                <a:prstClr val="black"/>
              </a:solidFill>
              <a:latin typeface="Aller" panose="02000503030000020004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de-DE" alt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Wahllose Einnahme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de-DE" altLang="de-DE" sz="1800" kern="1200" dirty="0">
              <a:solidFill>
                <a:prstClr val="black"/>
              </a:solidFill>
              <a:latin typeface="Aller" panose="02000503030000020004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de-DE" alt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Wechselnde Argumente für mehr Tabletten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de-DE" altLang="de-DE" sz="1800" kern="1200" dirty="0">
              <a:solidFill>
                <a:prstClr val="black"/>
              </a:solidFill>
              <a:latin typeface="Aller" panose="02000503030000020004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de-DE" alt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Achten auf pünktliche Tabletteneinnahme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None/>
            </a:pPr>
            <a:endParaRPr lang="de-DE" sz="1800" kern="1200" dirty="0">
              <a:solidFill>
                <a:prstClr val="black"/>
              </a:solidFill>
              <a:latin typeface="Aller" panose="02000503030000020004"/>
              <a:cs typeface="Arial" panose="020B0604020202020204" pitchFamily="34" charset="0"/>
            </a:endParaRPr>
          </a:p>
        </p:txBody>
      </p:sp>
      <p:sp>
        <p:nvSpPr>
          <p:cNvPr id="3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Medikamente: </a:t>
            </a:r>
            <a:br>
              <a:rPr lang="de-DE" dirty="0"/>
            </a:br>
            <a:r>
              <a:rPr lang="de-DE" dirty="0"/>
              <a:t>Lassen sich Auffälligkeiten beobachten?</a:t>
            </a:r>
          </a:p>
        </p:txBody>
      </p:sp>
    </p:spTree>
    <p:extLst>
      <p:ext uri="{BB962C8B-B14F-4D97-AF65-F5344CB8AC3E}">
        <p14:creationId xmlns:p14="http://schemas.microsoft.com/office/powerpoint/2010/main" val="1154003879"/>
      </p:ext>
    </p:extLst>
  </p:cSld>
  <p:clrMapOvr>
    <a:masterClrMapping/>
  </p:clrMapOvr>
  <p:transition spd="slow">
    <p:pu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BEE12AF-CB76-41D5-9874-207554A0F3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81083"/>
            <a:ext cx="7982024" cy="4391000"/>
          </a:xfrm>
        </p:spPr>
        <p:txBody>
          <a:bodyPr/>
          <a:lstStyle/>
          <a:p>
            <a:pPr marL="0" indent="0">
              <a:buNone/>
            </a:pPr>
            <a:r>
              <a:rPr lang="de-DE" altLang="de-DE" sz="1800" b="1" dirty="0"/>
              <a:t>Beispiel: Sichtbare Zeichen bei regelmäßigem (täglichem) Alkoholkonsum</a:t>
            </a:r>
          </a:p>
          <a:p>
            <a:pPr marL="0" indent="0">
              <a:buNone/>
            </a:pPr>
            <a:endParaRPr lang="de-DE" altLang="de-DE" sz="1800" b="1" dirty="0"/>
          </a:p>
          <a:p>
            <a:pPr lvl="0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de-DE" alt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Alkohol wird bereits morgens getrunken, immer Alkohol in Reichweite</a:t>
            </a:r>
          </a:p>
          <a:p>
            <a:pPr marL="0" lvl="0" indent="0" eaLnBrk="1" hangingPunct="1">
              <a:lnSpc>
                <a:spcPct val="80000"/>
              </a:lnSpc>
              <a:spcBef>
                <a:spcPct val="0"/>
              </a:spcBef>
              <a:buNone/>
            </a:pPr>
            <a:endParaRPr lang="de-DE" altLang="de-DE" sz="1800" kern="1200" dirty="0">
              <a:solidFill>
                <a:prstClr val="black"/>
              </a:solidFill>
              <a:latin typeface="Aller" panose="02000503030000020004"/>
              <a:cs typeface="Arial" panose="020B0604020202020204" pitchFamily="34" charset="0"/>
            </a:endParaRPr>
          </a:p>
          <a:p>
            <a:pPr lvl="0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de-DE" alt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Viele volle oder leere Flaschen stehen in der Wohnung, z.T. versteckt</a:t>
            </a:r>
          </a:p>
          <a:p>
            <a:pPr lvl="0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de-DE" altLang="de-DE" sz="1800" kern="1200" dirty="0">
              <a:solidFill>
                <a:prstClr val="black"/>
              </a:solidFill>
              <a:latin typeface="Aller" panose="02000503030000020004"/>
              <a:cs typeface="Arial" panose="020B0604020202020204" pitchFamily="34" charset="0"/>
            </a:endParaRPr>
          </a:p>
          <a:p>
            <a:pPr lvl="0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de-DE" alt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Chaotische Verhältnisse im Wohnraum, </a:t>
            </a:r>
            <a:r>
              <a:rPr lang="de-DE" altLang="de-DE" sz="1800" kern="1200" dirty="0" err="1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Messieverhalten</a:t>
            </a:r>
            <a:r>
              <a:rPr lang="de-DE" alt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, Haushalt wird nicht mehr bewältigt</a:t>
            </a:r>
          </a:p>
          <a:p>
            <a:pPr marL="0" lvl="0" indent="0" eaLnBrk="1" hangingPunct="1">
              <a:lnSpc>
                <a:spcPct val="80000"/>
              </a:lnSpc>
              <a:spcBef>
                <a:spcPct val="0"/>
              </a:spcBef>
              <a:buNone/>
            </a:pPr>
            <a:endParaRPr lang="de-DE" altLang="de-DE" sz="1800" kern="1200" dirty="0">
              <a:solidFill>
                <a:prstClr val="black"/>
              </a:solidFill>
              <a:latin typeface="Aller" panose="02000503030000020004"/>
              <a:cs typeface="Arial" panose="020B0604020202020204" pitchFamily="34" charset="0"/>
            </a:endParaRPr>
          </a:p>
          <a:p>
            <a:pPr lvl="0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de-DE" alt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Häufige Bitten, Alkohol zu besorgen, finanzielle Probleme</a:t>
            </a:r>
          </a:p>
          <a:p>
            <a:pPr lvl="0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de-DE" altLang="de-DE" sz="1800" kern="1200" dirty="0">
              <a:solidFill>
                <a:prstClr val="black"/>
              </a:solidFill>
              <a:latin typeface="Aller" panose="02000503030000020004"/>
              <a:cs typeface="Arial" panose="020B0604020202020204" pitchFamily="34" charset="0"/>
            </a:endParaRPr>
          </a:p>
          <a:p>
            <a:pPr lvl="0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de-DE" alt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Regeln werden nicht mehr eingehalten, Nichteinhalten von Verabredungen</a:t>
            </a:r>
          </a:p>
          <a:p>
            <a:pPr lvl="0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de-DE" altLang="de-DE" sz="1800" kern="1200" dirty="0">
              <a:solidFill>
                <a:prstClr val="black"/>
              </a:solidFill>
              <a:latin typeface="Aller" panose="02000503030000020004"/>
              <a:cs typeface="Arial" panose="020B0604020202020204" pitchFamily="34" charset="0"/>
            </a:endParaRPr>
          </a:p>
          <a:p>
            <a:pPr lvl="0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de-DE" alt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Person hat sich nicht mehr im Griff</a:t>
            </a:r>
          </a:p>
          <a:p>
            <a:pPr lvl="0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de-DE" altLang="de-DE" sz="1800" kern="1200" dirty="0">
              <a:solidFill>
                <a:prstClr val="black"/>
              </a:solidFill>
              <a:latin typeface="Aller" panose="02000503030000020004"/>
              <a:cs typeface="Arial" panose="020B0604020202020204" pitchFamily="34" charset="0"/>
            </a:endParaRPr>
          </a:p>
          <a:p>
            <a:pPr lvl="0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de-DE" alt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Verwaschene Sprache, Aggressivität, traurige bis depressive Stimmung</a:t>
            </a:r>
          </a:p>
          <a:p>
            <a:pPr marL="0" indent="0">
              <a:buNone/>
            </a:pPr>
            <a:endParaRPr lang="de-DE" altLang="de-DE" sz="1800" b="1" dirty="0"/>
          </a:p>
          <a:p>
            <a:pPr marL="0" indent="0">
              <a:buNone/>
            </a:pPr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3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Alkohol: </a:t>
            </a:r>
            <a:br>
              <a:rPr lang="de-DE" dirty="0"/>
            </a:br>
            <a:r>
              <a:rPr lang="de-DE" dirty="0"/>
              <a:t>Lassen sich Auffälligkeiten beobachten?</a:t>
            </a:r>
          </a:p>
        </p:txBody>
      </p:sp>
    </p:spTree>
    <p:extLst>
      <p:ext uri="{BB962C8B-B14F-4D97-AF65-F5344CB8AC3E}">
        <p14:creationId xmlns:p14="http://schemas.microsoft.com/office/powerpoint/2010/main" val="3461085606"/>
      </p:ext>
    </p:extLst>
  </p:cSld>
  <p:clrMapOvr>
    <a:masterClrMapping/>
  </p:clrMapOvr>
  <p:transition spd="slow">
    <p:pu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BEE12AF-CB76-41D5-9874-207554A0F3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910" y="1481083"/>
            <a:ext cx="7620000" cy="4391000"/>
          </a:xfrm>
        </p:spPr>
        <p:txBody>
          <a:bodyPr/>
          <a:lstStyle/>
          <a:p>
            <a:pPr marL="0" indent="0">
              <a:buNone/>
            </a:pPr>
            <a:r>
              <a:rPr lang="de-DE" sz="1800" dirty="0">
                <a:solidFill>
                  <a:schemeClr val="tx1"/>
                </a:solidFill>
              </a:rPr>
              <a:t>Sollte Ihnen jemals ein übermäßiger Konsum von Alkohol oder Medikamenten auffallen, </a:t>
            </a:r>
            <a:r>
              <a:rPr lang="de-DE" sz="1800" b="1" dirty="0">
                <a:solidFill>
                  <a:schemeClr val="tx1"/>
                </a:solidFill>
              </a:rPr>
              <a:t>ermutigen Sie die zu pflegende Person niemals sofort Alles abzusetzen. </a:t>
            </a:r>
          </a:p>
          <a:p>
            <a:pPr marL="0" indent="0">
              <a:buNone/>
            </a:pPr>
            <a:r>
              <a:rPr lang="de-DE" sz="1800" dirty="0">
                <a:solidFill>
                  <a:schemeClr val="tx1"/>
                </a:solidFill>
              </a:rPr>
              <a:t>Gerade bei Benzodiazepinen oder Alkohol kann es hier zu einem Delir kommen! </a:t>
            </a:r>
          </a:p>
          <a:p>
            <a:pPr marL="0" indent="0">
              <a:buNone/>
            </a:pPr>
            <a:endParaRPr lang="de-DE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de-DE" sz="1800" dirty="0">
                <a:solidFill>
                  <a:schemeClr val="tx1"/>
                </a:solidFill>
              </a:rPr>
              <a:t>Bestenfalls beraten Sie sich mit Geriater*innen oder mit fachkundigen Mediziner*innen. </a:t>
            </a:r>
          </a:p>
          <a:p>
            <a:pPr marL="0" indent="0">
              <a:buNone/>
            </a:pPr>
            <a:r>
              <a:rPr lang="de-DE" sz="1800" dirty="0">
                <a:solidFill>
                  <a:schemeClr val="tx1"/>
                </a:solidFill>
              </a:rPr>
              <a:t>In der Regel ist </a:t>
            </a:r>
            <a:r>
              <a:rPr lang="de-DE" sz="1800" b="1" dirty="0">
                <a:solidFill>
                  <a:schemeClr val="tx1"/>
                </a:solidFill>
              </a:rPr>
              <a:t>ein medikamentengestützter Entzug </a:t>
            </a:r>
            <a:r>
              <a:rPr lang="de-DE" sz="1800" dirty="0">
                <a:solidFill>
                  <a:schemeClr val="tx1"/>
                </a:solidFill>
              </a:rPr>
              <a:t>in einer entsprechenden Klinik oder ambulant unter ärztlicher Aufsicht angezeigt.</a:t>
            </a:r>
          </a:p>
        </p:txBody>
      </p:sp>
      <p:sp>
        <p:nvSpPr>
          <p:cNvPr id="3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ACHTUNG: </a:t>
            </a:r>
            <a:br>
              <a:rPr lang="de-DE" dirty="0"/>
            </a:br>
            <a:r>
              <a:rPr lang="de-DE" dirty="0"/>
              <a:t>Absetzen von Medikamenten oder Alkohol / Entzug</a:t>
            </a:r>
          </a:p>
        </p:txBody>
      </p:sp>
    </p:spTree>
    <p:extLst>
      <p:ext uri="{BB962C8B-B14F-4D97-AF65-F5344CB8AC3E}">
        <p14:creationId xmlns:p14="http://schemas.microsoft.com/office/powerpoint/2010/main" val="2291469523"/>
      </p:ext>
    </p:extLst>
  </p:cSld>
  <p:clrMapOvr>
    <a:masterClrMapping/>
  </p:clrMapOvr>
  <p:transition spd="slow">
    <p:pu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BEE12AF-CB76-41D5-9874-207554A0F3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910" y="1526803"/>
            <a:ext cx="7620000" cy="4391000"/>
          </a:xfrm>
        </p:spPr>
        <p:txBody>
          <a:bodyPr/>
          <a:lstStyle/>
          <a:p>
            <a:pPr marL="0" indent="0">
              <a:buNone/>
            </a:pPr>
            <a:r>
              <a:rPr lang="de-DE" sz="1800" dirty="0">
                <a:solidFill>
                  <a:schemeClr val="tx1"/>
                </a:solidFill>
              </a:rPr>
              <a:t>Um zu ethisch vertretbaren Ansätzen bei alten Menschen und Abhängigkeitserkrankungen zu kommen, sollten die Ziele der Sucht-behandlung möglichst konkret überprüft und vereinbart werden.</a:t>
            </a:r>
          </a:p>
          <a:p>
            <a:pPr marL="0" indent="0">
              <a:buNone/>
            </a:pPr>
            <a:endParaRPr lang="de-DE" altLang="de-DE" sz="1800" b="1" dirty="0"/>
          </a:p>
          <a:p>
            <a:pPr marL="0" indent="0">
              <a:lnSpc>
                <a:spcPct val="150000"/>
              </a:lnSpc>
              <a:buNone/>
            </a:pPr>
            <a:r>
              <a:rPr lang="de-DE" altLang="de-DE" sz="1800" b="1" dirty="0"/>
              <a:t>Geht es um (dauerhafte) Abstinenz?</a:t>
            </a:r>
          </a:p>
          <a:p>
            <a:pPr marL="742950" indent="-285750" eaLnBrk="1" hangingPunct="1">
              <a:lnSpc>
                <a:spcPct val="80000"/>
              </a:lnSpc>
              <a:spcBef>
                <a:spcPct val="0"/>
              </a:spcBef>
              <a:buSzTx/>
              <a:buFont typeface="Wingdings" panose="05000000000000000000" pitchFamily="2" charset="2"/>
              <a:buChar char="§"/>
            </a:pPr>
            <a:r>
              <a:rPr lang="de-DE" alt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Suchtberatung und –Therapie in Beratungsstelle und ggf. Fachklinik</a:t>
            </a:r>
          </a:p>
          <a:p>
            <a:pPr marL="742950" indent="-285750" eaLnBrk="1" hangingPunct="1">
              <a:lnSpc>
                <a:spcPct val="80000"/>
              </a:lnSpc>
              <a:spcBef>
                <a:spcPct val="0"/>
              </a:spcBef>
              <a:buSzTx/>
              <a:buFont typeface="Wingdings" panose="05000000000000000000" pitchFamily="2" charset="2"/>
              <a:buChar char="§"/>
            </a:pPr>
            <a:r>
              <a:rPr lang="de-DE" alt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Medikamentöse Hilfen</a:t>
            </a:r>
          </a:p>
          <a:p>
            <a:pPr marL="742950" indent="-285750" eaLnBrk="1" hangingPunct="1">
              <a:lnSpc>
                <a:spcPct val="80000"/>
              </a:lnSpc>
              <a:spcBef>
                <a:spcPct val="0"/>
              </a:spcBef>
              <a:buSzTx/>
              <a:buFont typeface="Wingdings" panose="05000000000000000000" pitchFamily="2" charset="2"/>
              <a:buChar char="§"/>
            </a:pPr>
            <a:r>
              <a:rPr lang="de-DE" alt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Abstinenzorientierte Verabredungen mit Konsumkontrollen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None/>
            </a:pPr>
            <a:endParaRPr lang="de-DE" altLang="de-DE" sz="1800" b="1" dirty="0"/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de-DE" altLang="de-DE" sz="1800" b="1" dirty="0"/>
              <a:t>Ist „Kontrollierter Konsum“ möglich?</a:t>
            </a:r>
          </a:p>
          <a:p>
            <a:pPr marL="742950" lvl="0" indent="-285750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de-DE" alt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Verabredungen über definierte Konsummengen, Einnahme nach Plan</a:t>
            </a:r>
          </a:p>
          <a:p>
            <a:pPr marL="742950" lvl="0" indent="-285750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de-DE" alt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Dokumentation des jeweiligen Konsums</a:t>
            </a:r>
          </a:p>
          <a:p>
            <a:pPr marL="742950" lvl="0" indent="-285750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de-DE" alt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Verabredete konsumfreie Zeiten </a:t>
            </a:r>
          </a:p>
          <a:p>
            <a:pPr marL="742950" lvl="0" indent="-285750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de-DE" alt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Regelmäßige Überprüfung getroffener Vereinbarungen</a:t>
            </a:r>
          </a:p>
          <a:p>
            <a:pPr marL="0" lvl="0" indent="0" eaLnBrk="1" hangingPunct="1">
              <a:lnSpc>
                <a:spcPct val="80000"/>
              </a:lnSpc>
              <a:spcBef>
                <a:spcPct val="0"/>
              </a:spcBef>
              <a:buNone/>
            </a:pPr>
            <a:endParaRPr lang="de-DE" altLang="de-DE" sz="1800" b="1" dirty="0"/>
          </a:p>
        </p:txBody>
      </p:sp>
      <p:sp>
        <p:nvSpPr>
          <p:cNvPr id="3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Ethisches Handeln und Ziele der Suchtbehandlung</a:t>
            </a:r>
          </a:p>
        </p:txBody>
      </p:sp>
    </p:spTree>
    <p:extLst>
      <p:ext uri="{BB962C8B-B14F-4D97-AF65-F5344CB8AC3E}">
        <p14:creationId xmlns:p14="http://schemas.microsoft.com/office/powerpoint/2010/main" val="1643356400"/>
      </p:ext>
    </p:extLst>
  </p:cSld>
  <p:clrMapOvr>
    <a:masterClrMapping/>
  </p:clrMapOvr>
  <p:transition spd="slow">
    <p:pu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BEE12AF-CB76-41D5-9874-207554A0F3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910" y="1515373"/>
            <a:ext cx="7620000" cy="4391000"/>
          </a:xfrm>
        </p:spPr>
        <p:txBody>
          <a:bodyPr/>
          <a:lstStyle/>
          <a:p>
            <a:pPr marL="0" lvl="0" indent="0" eaLnBrk="1" hangingPunct="1">
              <a:lnSpc>
                <a:spcPct val="200000"/>
              </a:lnSpc>
              <a:spcBef>
                <a:spcPct val="0"/>
              </a:spcBef>
              <a:buNone/>
            </a:pPr>
            <a:r>
              <a:rPr lang="de-DE" altLang="de-DE" sz="1800" b="1" dirty="0"/>
              <a:t>Wie kann Schaden begrenzt werden?</a:t>
            </a:r>
          </a:p>
          <a:p>
            <a:pPr marL="742950" indent="-285750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de-DE" alt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Fähigkeit zur Eigenverantwortlichkeit bei hirnorganischen Einschränkung klären, Abstimmung mit gesetzlicher Betreuung/ Angehörigen </a:t>
            </a:r>
          </a:p>
          <a:p>
            <a:pPr indent="0" eaLnBrk="1" hangingPunct="1">
              <a:lnSpc>
                <a:spcPct val="80000"/>
              </a:lnSpc>
              <a:spcBef>
                <a:spcPct val="0"/>
              </a:spcBef>
              <a:buNone/>
            </a:pPr>
            <a:endParaRPr lang="de-DE" altLang="de-DE" sz="1800" kern="1200" dirty="0">
              <a:solidFill>
                <a:prstClr val="black"/>
              </a:solidFill>
              <a:latin typeface="Aller" panose="02000503030000020004"/>
              <a:cs typeface="Arial" panose="020B0604020202020204" pitchFamily="34" charset="0"/>
            </a:endParaRPr>
          </a:p>
          <a:p>
            <a:pPr marL="742950" indent="-285750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de-DE" alt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Festlegung von Schwellen, die als Notfall zu definieren sind</a:t>
            </a:r>
          </a:p>
          <a:p>
            <a:pPr indent="0" eaLnBrk="1" hangingPunct="1">
              <a:lnSpc>
                <a:spcPct val="80000"/>
              </a:lnSpc>
              <a:spcBef>
                <a:spcPct val="0"/>
              </a:spcBef>
              <a:buNone/>
            </a:pPr>
            <a:endParaRPr lang="de-DE" altLang="de-DE" sz="1800" kern="1200" dirty="0">
              <a:solidFill>
                <a:prstClr val="black"/>
              </a:solidFill>
              <a:latin typeface="Aller" panose="02000503030000020004"/>
              <a:cs typeface="Arial" panose="020B0604020202020204" pitchFamily="34" charset="0"/>
            </a:endParaRPr>
          </a:p>
          <a:p>
            <a:pPr marL="742950" indent="-285750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de-DE" alt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Vorausschauende Verabredung eines Krisenplanes</a:t>
            </a:r>
          </a:p>
        </p:txBody>
      </p:sp>
      <p:sp>
        <p:nvSpPr>
          <p:cNvPr id="3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Ethisches Handeln und Ziele der Suchtbehandlung</a:t>
            </a:r>
          </a:p>
        </p:txBody>
      </p:sp>
    </p:spTree>
    <p:extLst>
      <p:ext uri="{BB962C8B-B14F-4D97-AF65-F5344CB8AC3E}">
        <p14:creationId xmlns:p14="http://schemas.microsoft.com/office/powerpoint/2010/main" val="2627769992"/>
      </p:ext>
    </p:extLst>
  </p:cSld>
  <p:clrMapOvr>
    <a:masterClrMapping/>
  </p:clrMapOvr>
  <p:transition spd="slow">
    <p:push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BEE12AF-CB76-41D5-9874-207554A0F3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910" y="1481083"/>
            <a:ext cx="7620000" cy="4391000"/>
          </a:xfrm>
        </p:spPr>
        <p:txBody>
          <a:bodyPr/>
          <a:lstStyle/>
          <a:p>
            <a:pPr marL="0" indent="0">
              <a:buNone/>
            </a:pPr>
            <a:r>
              <a:rPr lang="de-DE" sz="1800" b="1" dirty="0"/>
              <a:t>Besonderheiten bei Suchterkrankungen älterer Menschen:</a:t>
            </a:r>
          </a:p>
          <a:p>
            <a:pPr marL="0" indent="0">
              <a:buNone/>
            </a:pPr>
            <a:endParaRPr lang="de-DE" sz="1800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Alte Menschen haben eine andere Verarbeitung von Substanzen als jüngeren Menschen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de-DE" sz="1800" kern="1200" dirty="0">
              <a:solidFill>
                <a:prstClr val="black"/>
              </a:solidFill>
              <a:latin typeface="Aller" panose="02000503030000020004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Sie nehmen viele, meist sehr unterschiedliche Medikamente ein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de-DE" sz="1800" kern="1200" dirty="0">
              <a:solidFill>
                <a:prstClr val="black"/>
              </a:solidFill>
              <a:latin typeface="Aller" panose="02000503030000020004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Die Medikamenteninteraktionen sind nicht hinreichend erforscht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de-DE" sz="1800" kern="1200" dirty="0">
              <a:solidFill>
                <a:prstClr val="black"/>
              </a:solidFill>
              <a:latin typeface="Aller" panose="02000503030000020004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Ebenso wenig wie die Wechselwirkungen mit Alkohol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de-DE" sz="1800" kern="1200" dirty="0">
              <a:solidFill>
                <a:prstClr val="black"/>
              </a:solidFill>
              <a:latin typeface="Aller" panose="02000503030000020004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Abhängigkeiten treten häufig verdeckt auf</a:t>
            </a:r>
          </a:p>
          <a:p>
            <a:pPr marL="0" indent="0">
              <a:buNone/>
            </a:pPr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3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Zusammenfassung – Sucht im Alter</a:t>
            </a:r>
          </a:p>
        </p:txBody>
      </p:sp>
    </p:spTree>
    <p:extLst>
      <p:ext uri="{BB962C8B-B14F-4D97-AF65-F5344CB8AC3E}">
        <p14:creationId xmlns:p14="http://schemas.microsoft.com/office/powerpoint/2010/main" val="187114598"/>
      </p:ext>
    </p:extLst>
  </p:cSld>
  <p:clrMapOvr>
    <a:masterClrMapping/>
  </p:clrMapOvr>
  <p:transition spd="slow">
    <p:push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BEE12AF-CB76-41D5-9874-207554A0F3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910" y="1481083"/>
            <a:ext cx="7886700" cy="4391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Das Erfassen der Lage als erster Schritt</a:t>
            </a:r>
          </a:p>
          <a:p>
            <a:pPr marL="0" indent="0">
              <a:buNone/>
            </a:pPr>
            <a:endParaRPr lang="de-DE" sz="1200" kern="1200" dirty="0">
              <a:solidFill>
                <a:prstClr val="black"/>
              </a:solidFill>
              <a:latin typeface="Aller" panose="02000503030000020004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Klare Pflegedokumentationen (Medikamentenplan)</a:t>
            </a:r>
          </a:p>
          <a:p>
            <a:pPr>
              <a:buFont typeface="Wingdings" panose="05000000000000000000" pitchFamily="2" charset="2"/>
              <a:buChar char="§"/>
            </a:pPr>
            <a:endParaRPr lang="de-DE" sz="1200" kern="1200" dirty="0">
              <a:solidFill>
                <a:prstClr val="black"/>
              </a:solidFill>
              <a:latin typeface="Aller" panose="02000503030000020004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Fallbesprechungen und Austausch der Beobachtungen im Team</a:t>
            </a:r>
          </a:p>
          <a:p>
            <a:pPr>
              <a:buFont typeface="Wingdings" panose="05000000000000000000" pitchFamily="2" charset="2"/>
              <a:buChar char="§"/>
            </a:pPr>
            <a:endParaRPr lang="de-DE" sz="1200" kern="1200" dirty="0">
              <a:solidFill>
                <a:prstClr val="black"/>
              </a:solidFill>
              <a:latin typeface="Aller" panose="02000503030000020004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Weitere Schritte bedürfen gemeinsamer Überlegungen von Pflegepersonal, Ärzten und Ärztinnen und auch von der Suchthilfe</a:t>
            </a:r>
          </a:p>
          <a:p>
            <a:pPr marL="0" indent="0">
              <a:buNone/>
            </a:pPr>
            <a:endParaRPr lang="de-DE" sz="1200" kern="1200" dirty="0">
              <a:solidFill>
                <a:prstClr val="black"/>
              </a:solidFill>
              <a:latin typeface="Aller" panose="02000503030000020004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Das Gespräch mit den zu Pflegenden, gemeinsame Lösungen finden</a:t>
            </a:r>
          </a:p>
          <a:p>
            <a:pPr marL="0" indent="0">
              <a:buNone/>
            </a:pPr>
            <a:endParaRPr lang="de-DE" sz="1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de-DE" sz="1800" b="1" dirty="0"/>
              <a:t>Frühzeitige und konsequente Ansprache </a:t>
            </a:r>
          </a:p>
          <a:p>
            <a:pPr marL="0" indent="0" algn="ctr">
              <a:buNone/>
            </a:pPr>
            <a:r>
              <a:rPr lang="de-DE" sz="1800" b="1" dirty="0"/>
              <a:t>kann Abhängigkeit verhindern !!!</a:t>
            </a:r>
          </a:p>
        </p:txBody>
      </p:sp>
      <p:sp>
        <p:nvSpPr>
          <p:cNvPr id="3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Was ist zu tun?</a:t>
            </a:r>
          </a:p>
        </p:txBody>
      </p:sp>
    </p:spTree>
    <p:extLst>
      <p:ext uri="{BB962C8B-B14F-4D97-AF65-F5344CB8AC3E}">
        <p14:creationId xmlns:p14="http://schemas.microsoft.com/office/powerpoint/2010/main" val="21797346"/>
      </p:ext>
    </p:extLst>
  </p:cSld>
  <p:clrMapOvr>
    <a:masterClrMapping/>
  </p:clrMapOvr>
  <p:transition spd="slow">
    <p:push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BEE12AF-CB76-41D5-9874-207554A0F3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910" y="1481083"/>
            <a:ext cx="7620000" cy="4391000"/>
          </a:xfrm>
        </p:spPr>
        <p:txBody>
          <a:bodyPr/>
          <a:lstStyle/>
          <a:p>
            <a:pPr marL="0" indent="0">
              <a:buNone/>
            </a:pPr>
            <a:r>
              <a:rPr lang="de-DE" altLang="de-DE" sz="1800" b="1" dirty="0"/>
              <a:t>Wer ist bei einer Vernetzung zu bedenken? </a:t>
            </a:r>
          </a:p>
          <a:p>
            <a:pPr marL="742950" indent="-285750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de-DE" altLang="de-DE" sz="1800" dirty="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r>
              <a:rPr lang="de-DE" alt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Die Suchthilfe (Konkrete Vernetzung mit konkreten Personen?)</a:t>
            </a:r>
          </a:p>
          <a:p>
            <a:pPr marL="742950" indent="-285750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de-DE" alt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  Angehörige</a:t>
            </a:r>
          </a:p>
          <a:p>
            <a:pPr marL="742950" indent="-285750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de-DE" alt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  Einbeziehung von Ärzten/ Ärztinnen, die geriatrische Erfahrungen haben</a:t>
            </a:r>
          </a:p>
          <a:p>
            <a:pPr marL="0" indent="0">
              <a:buNone/>
            </a:pPr>
            <a:br>
              <a:rPr lang="de-DE" altLang="de-DE" sz="2000" b="1" dirty="0">
                <a:solidFill>
                  <a:srgbClr val="009EE0"/>
                </a:solidFill>
              </a:rPr>
            </a:br>
            <a:r>
              <a:rPr lang="de-DE" altLang="de-DE" sz="1800" b="1" dirty="0"/>
              <a:t>Zugangswege zur Suchthilfe</a:t>
            </a:r>
          </a:p>
          <a:p>
            <a:pPr marL="742950" indent="-285750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de-DE" altLang="de-DE" sz="1800" dirty="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r>
              <a:rPr lang="de-DE" alt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Beratungsstellen</a:t>
            </a:r>
          </a:p>
          <a:p>
            <a:pPr marL="742950" indent="-285750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de-DE" alt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  (Haus)Ärzte</a:t>
            </a:r>
          </a:p>
          <a:p>
            <a:pPr marL="742950" indent="-285750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de-DE" alt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  Selbsthilfegruppen</a:t>
            </a:r>
          </a:p>
          <a:p>
            <a:pPr marL="742950" indent="-285750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de-DE" alt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  Telefondienste (Drogennotruf, Telefonseelsorge)</a:t>
            </a:r>
          </a:p>
          <a:p>
            <a:pPr marL="742950" indent="-285750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de-DE" alt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  Internet</a:t>
            </a:r>
          </a:p>
          <a:p>
            <a:pPr marL="0" indent="0">
              <a:buNone/>
            </a:pPr>
            <a:br>
              <a:rPr lang="de-DE" altLang="de-DE" sz="2000" b="1" dirty="0">
                <a:solidFill>
                  <a:srgbClr val="009EE0"/>
                </a:solidFill>
              </a:rPr>
            </a:br>
            <a:r>
              <a:rPr lang="de-DE" altLang="de-DE" sz="1800" b="1" dirty="0"/>
              <a:t>Suchen oder Schaffen einer Schnittstelle zwischen Pflege und Sucht</a:t>
            </a:r>
          </a:p>
          <a:p>
            <a:pPr marL="742950" indent="-285750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de-DE" altLang="de-DE" sz="1800" dirty="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r>
              <a:rPr lang="de-DE" alt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Kennen lernen, Kontakt</a:t>
            </a:r>
          </a:p>
          <a:p>
            <a:pPr marL="742950" indent="-285750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de-DE" alt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  Informationsaustausch</a:t>
            </a:r>
          </a:p>
          <a:p>
            <a:pPr marL="742950" indent="-285750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de-DE" alt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  Gegenseitige Beratung, gemeinsame Ziele festlegen</a:t>
            </a:r>
          </a:p>
          <a:p>
            <a:pPr marL="0" indent="0">
              <a:buNone/>
            </a:pPr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3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Vernetzung</a:t>
            </a:r>
          </a:p>
        </p:txBody>
      </p:sp>
    </p:spTree>
    <p:extLst>
      <p:ext uri="{BB962C8B-B14F-4D97-AF65-F5344CB8AC3E}">
        <p14:creationId xmlns:p14="http://schemas.microsoft.com/office/powerpoint/2010/main" val="1048616999"/>
      </p:ext>
    </p:extLst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Sucht im Alter</a:t>
            </a:r>
          </a:p>
        </p:txBody>
      </p:sp>
      <p:sp>
        <p:nvSpPr>
          <p:cNvPr id="5" name="Rechteck 3"/>
          <p:cNvSpPr>
            <a:spLocks noChangeArrowheads="1"/>
          </p:cNvSpPr>
          <p:nvPr/>
        </p:nvSpPr>
        <p:spPr bwMode="auto">
          <a:xfrm>
            <a:off x="431800" y="1627188"/>
            <a:ext cx="3348038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EE0"/>
              </a:buClr>
              <a:buSzTx/>
              <a:buFontTx/>
              <a:buNone/>
              <a:tabLst/>
              <a:defRPr/>
            </a:pPr>
            <a:r>
              <a:rPr lang="de-DE" altLang="de-DE" sz="1800" dirty="0">
                <a:solidFill>
                  <a:srgbClr val="822A44"/>
                </a:solidFill>
                <a:latin typeface="Aller" panose="02000503030000020004" pitchFamily="2" charset="0"/>
                <a:cs typeface="+mn-cs"/>
              </a:rPr>
              <a:t>Alkohol: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altLang="de-DE" sz="1800" dirty="0">
              <a:solidFill>
                <a:srgbClr val="822A44"/>
              </a:solidFill>
              <a:latin typeface="Aller" panose="02000503030000020004" pitchFamily="2" charset="0"/>
              <a:cs typeface="+mn-cs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EE0"/>
              </a:buClr>
              <a:buSzTx/>
              <a:buFontTx/>
              <a:buNone/>
              <a:tabLst/>
              <a:defRPr/>
            </a:pPr>
            <a:r>
              <a:rPr lang="de-DE" altLang="de-DE" sz="1800" dirty="0" err="1">
                <a:solidFill>
                  <a:srgbClr val="822A44"/>
                </a:solidFill>
                <a:latin typeface="Aller" panose="02000503030000020004" pitchFamily="2" charset="0"/>
                <a:cs typeface="+mn-cs"/>
              </a:rPr>
              <a:t>early</a:t>
            </a:r>
            <a:r>
              <a:rPr lang="de-DE" altLang="de-DE" sz="1800" dirty="0">
                <a:solidFill>
                  <a:srgbClr val="822A44"/>
                </a:solidFill>
                <a:latin typeface="Aller" panose="02000503030000020004" pitchFamily="2" charset="0"/>
                <a:cs typeface="+mn-cs"/>
              </a:rPr>
              <a:t> </a:t>
            </a:r>
            <a:r>
              <a:rPr lang="de-DE" altLang="de-DE" sz="1800" dirty="0" err="1">
                <a:solidFill>
                  <a:srgbClr val="822A44"/>
                </a:solidFill>
                <a:latin typeface="Aller" panose="02000503030000020004" pitchFamily="2" charset="0"/>
                <a:cs typeface="+mn-cs"/>
              </a:rPr>
              <a:t>onset</a:t>
            </a:r>
            <a:r>
              <a:rPr lang="de-DE" altLang="de-DE" sz="1800" dirty="0">
                <a:solidFill>
                  <a:srgbClr val="822A44"/>
                </a:solidFill>
                <a:latin typeface="Aller" panose="02000503030000020004" pitchFamily="2" charset="0"/>
                <a:cs typeface="+mn-cs"/>
              </a:rPr>
              <a:t>: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800" b="0" dirty="0">
                <a:latin typeface="Aller" panose="02000503030000020004" pitchFamily="2" charset="0"/>
                <a:cs typeface="+mn-cs"/>
              </a:rPr>
              <a:t>Die Betroffenen trinken bereits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800" b="0" dirty="0">
                <a:latin typeface="Aller" panose="02000503030000020004" pitchFamily="2" charset="0"/>
                <a:cs typeface="+mn-cs"/>
              </a:rPr>
              <a:t>in früheren Jahren schädlich und abhängig.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EE0"/>
              </a:buClr>
              <a:buSzTx/>
              <a:buFontTx/>
              <a:buNone/>
              <a:tabLst/>
              <a:defRPr/>
            </a:pPr>
            <a:endParaRPr lang="de-DE" altLang="de-DE" sz="1800" dirty="0">
              <a:solidFill>
                <a:srgbClr val="822A44"/>
              </a:solidFill>
              <a:latin typeface="Aller" panose="02000503030000020004" pitchFamily="2" charset="0"/>
              <a:cs typeface="+mn-cs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EE0"/>
              </a:buClr>
              <a:buSzTx/>
              <a:buFontTx/>
              <a:buNone/>
              <a:tabLst/>
              <a:defRPr/>
            </a:pPr>
            <a:r>
              <a:rPr lang="de-DE" altLang="de-DE" sz="1800" dirty="0" err="1">
                <a:solidFill>
                  <a:srgbClr val="822A44"/>
                </a:solidFill>
                <a:latin typeface="Aller" panose="02000503030000020004" pitchFamily="2" charset="0"/>
                <a:cs typeface="+mn-cs"/>
              </a:rPr>
              <a:t>late</a:t>
            </a:r>
            <a:r>
              <a:rPr lang="de-DE" altLang="de-DE" sz="1800" dirty="0">
                <a:solidFill>
                  <a:srgbClr val="822A44"/>
                </a:solidFill>
                <a:latin typeface="Aller" panose="02000503030000020004" pitchFamily="2" charset="0"/>
                <a:cs typeface="+mn-cs"/>
              </a:rPr>
              <a:t> </a:t>
            </a:r>
            <a:r>
              <a:rPr lang="de-DE" altLang="de-DE" sz="1800" dirty="0" err="1">
                <a:solidFill>
                  <a:srgbClr val="822A44"/>
                </a:solidFill>
                <a:latin typeface="Aller" panose="02000503030000020004" pitchFamily="2" charset="0"/>
                <a:cs typeface="+mn-cs"/>
              </a:rPr>
              <a:t>onset</a:t>
            </a:r>
            <a:r>
              <a:rPr lang="de-DE" altLang="de-DE" sz="1800" dirty="0">
                <a:solidFill>
                  <a:srgbClr val="822A44"/>
                </a:solidFill>
                <a:latin typeface="Aller" panose="02000503030000020004" pitchFamily="2" charset="0"/>
                <a:cs typeface="+mn-cs"/>
              </a:rPr>
              <a:t>: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800" b="0" dirty="0">
                <a:latin typeface="Aller" panose="02000503030000020004" pitchFamily="2" charset="0"/>
                <a:cs typeface="+mn-cs"/>
              </a:rPr>
              <a:t>Die Betroffenen entwickeln erst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800" b="0" dirty="0">
                <a:latin typeface="Aller" panose="02000503030000020004" pitchFamily="2" charset="0"/>
                <a:cs typeface="+mn-cs"/>
              </a:rPr>
              <a:t>im höheren Lebensalter eine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800" b="0" dirty="0">
                <a:latin typeface="Aller" panose="02000503030000020004" pitchFamily="2" charset="0"/>
                <a:cs typeface="+mn-cs"/>
              </a:rPr>
              <a:t>Abhängigkeit.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altLang="de-DE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hteck 5"/>
          <p:cNvSpPr>
            <a:spLocks noChangeArrowheads="1"/>
          </p:cNvSpPr>
          <p:nvPr/>
        </p:nvSpPr>
        <p:spPr bwMode="auto">
          <a:xfrm>
            <a:off x="3924300" y="1700213"/>
            <a:ext cx="489585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altLang="de-DE" sz="1800" b="0" dirty="0">
                <a:latin typeface="Aller" panose="02000503030000020004" pitchFamily="2" charset="0"/>
                <a:cs typeface="+mn-cs"/>
              </a:rPr>
              <a:t>Ursachen für eine Suchtentwicklung im Alter sind häufig in den veränderten Lebensbedingungen und den zunehmend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altLang="de-DE" sz="1800" b="0" dirty="0">
                <a:latin typeface="Aller" panose="02000503030000020004" pitchFamily="2" charset="0"/>
                <a:cs typeface="+mn-cs"/>
              </a:rPr>
              <a:t>körperlichen und sozialen Einschränkungen zu suchen. Ein älterer Mensch hat so viele Krisensituationen wie nie zuvor zu bewältigen.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</a:pPr>
            <a:endParaRPr lang="de-DE" altLang="de-DE" sz="1800" b="0" dirty="0">
              <a:latin typeface="Aller" panose="02000503030000020004" pitchFamily="2" charset="0"/>
              <a:cs typeface="+mn-cs"/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altLang="de-DE" sz="1800" b="0" dirty="0">
                <a:latin typeface="Aller" panose="02000503030000020004" pitchFamily="2" charset="0"/>
                <a:cs typeface="+mn-cs"/>
              </a:rPr>
              <a:t>Alkohol wirkt bei älteren Menschen aufgrund ihrer veränderten Physiologie wesentlich stärker als bei jüngeren Menschen. Ältere Menschen trinken anders: Weniger exzessiv, sondern über den Tag verteilt. 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altLang="de-DE" sz="1800" b="0" dirty="0">
                <a:latin typeface="Aller" panose="02000503030000020004" pitchFamily="2" charset="0"/>
                <a:cs typeface="+mn-cs"/>
              </a:rPr>
              <a:t>Sie trinken eher zuhause, alleine.</a:t>
            </a:r>
          </a:p>
        </p:txBody>
      </p:sp>
    </p:spTree>
    <p:extLst>
      <p:ext uri="{BB962C8B-B14F-4D97-AF65-F5344CB8AC3E}">
        <p14:creationId xmlns:p14="http://schemas.microsoft.com/office/powerpoint/2010/main" val="1121477055"/>
      </p:ext>
    </p:extLst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Sucht /Abhängigkeit, Riskanter Konsum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491490" y="1319872"/>
            <a:ext cx="7772400" cy="45658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eaLnBrk="1" hangingPunct="1">
              <a:lnSpc>
                <a:spcPct val="115000"/>
              </a:lnSpc>
              <a:spcAft>
                <a:spcPts val="0"/>
              </a:spcAft>
              <a:defRPr/>
            </a:pPr>
            <a:r>
              <a:rPr lang="de-DE" sz="1800" dirty="0">
                <a:solidFill>
                  <a:srgbClr val="822A44"/>
                </a:solidFill>
                <a:latin typeface="Aller" panose="02000503030000020004"/>
                <a:cs typeface="Arial" panose="020B0604020202020204" pitchFamily="34" charset="0"/>
              </a:rPr>
              <a:t>Abhängigkeitssyndrom </a:t>
            </a:r>
            <a:r>
              <a:rPr lang="de-DE" sz="1800" kern="1800" dirty="0">
                <a:solidFill>
                  <a:srgbClr val="822A44"/>
                </a:solidFill>
                <a:latin typeface="Aller" panose="02000503030000020004"/>
                <a:ea typeface="Times New Roman"/>
                <a:cs typeface="Times New Roman"/>
              </a:rPr>
              <a:t>(ICD-10-WHO)</a:t>
            </a:r>
            <a:endParaRPr lang="de-DE" sz="1800" dirty="0">
              <a:solidFill>
                <a:srgbClr val="822A44"/>
              </a:solidFill>
              <a:latin typeface="Aller" panose="02000503030000020004"/>
              <a:ea typeface="Calibri"/>
              <a:cs typeface="Times New Roman"/>
            </a:endParaRPr>
          </a:p>
          <a:p>
            <a:pPr algn="l" eaLnBrk="1" hangingPunct="1">
              <a:defRPr/>
            </a:pPr>
            <a:endParaRPr lang="de-DE" sz="1800" b="0" dirty="0">
              <a:solidFill>
                <a:srgbClr val="009EE0"/>
              </a:solidFill>
              <a:latin typeface="Aller" panose="02000503030000020004"/>
              <a:cs typeface="Arial" panose="020B0604020202020204" pitchFamily="34" charset="0"/>
            </a:endParaRPr>
          </a:p>
          <a:p>
            <a:pPr algn="l" eaLnBrk="1" hangingPunct="1">
              <a:buClr>
                <a:srgbClr val="009EE0"/>
              </a:buClr>
              <a:defRPr/>
            </a:pPr>
            <a:r>
              <a:rPr lang="de-DE" sz="1800" b="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Eine Gruppe von Verhaltens-, kognitiven und körperlichen Phänomenen, </a:t>
            </a:r>
          </a:p>
          <a:p>
            <a:pPr algn="l" eaLnBrk="1" hangingPunct="1">
              <a:buClr>
                <a:srgbClr val="009EE0"/>
              </a:buClr>
              <a:defRPr/>
            </a:pPr>
            <a:r>
              <a:rPr lang="de-DE" sz="1800" b="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die sich nach wiederholtem Substanzgebrauch entwickeln:</a:t>
            </a:r>
          </a:p>
          <a:p>
            <a:pPr algn="l" eaLnBrk="1" hangingPunct="1">
              <a:buClr>
                <a:srgbClr val="009EE0"/>
              </a:buClr>
              <a:defRPr/>
            </a:pPr>
            <a:r>
              <a:rPr lang="de-DE" sz="1800" b="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 </a:t>
            </a:r>
          </a:p>
          <a:p>
            <a:pPr marL="285750" indent="-285750" algn="l" eaLnBrk="1" hangingPunct="1">
              <a:buClr>
                <a:srgbClr val="822A44"/>
              </a:buClr>
              <a:buFont typeface="Wingdings" panose="05000000000000000000" pitchFamily="2" charset="2"/>
              <a:buChar char="§"/>
              <a:defRPr/>
            </a:pPr>
            <a:r>
              <a:rPr lang="de-DE" sz="1800" b="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Ein starker Wunsch, die Substanz einzunehmen </a:t>
            </a:r>
          </a:p>
          <a:p>
            <a:pPr marL="285750" indent="-285750" algn="l" eaLnBrk="1" hangingPunct="1">
              <a:buClr>
                <a:srgbClr val="822A44"/>
              </a:buClr>
              <a:buFont typeface="Wingdings" panose="05000000000000000000" pitchFamily="2" charset="2"/>
              <a:buChar char="§"/>
              <a:defRPr/>
            </a:pPr>
            <a:r>
              <a:rPr lang="de-DE" sz="1800" b="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Schwierigkeiten, den Konsum zu kontrollieren</a:t>
            </a:r>
          </a:p>
          <a:p>
            <a:pPr marL="285750" indent="-285750" algn="l" eaLnBrk="1" hangingPunct="1">
              <a:buClr>
                <a:srgbClr val="822A44"/>
              </a:buClr>
              <a:buFont typeface="Wingdings" panose="05000000000000000000" pitchFamily="2" charset="2"/>
              <a:buChar char="§"/>
              <a:defRPr/>
            </a:pPr>
            <a:r>
              <a:rPr lang="de-DE" sz="1800" b="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Anhaltender Substanzgebrauch trotz schädlicher Folgen </a:t>
            </a:r>
          </a:p>
          <a:p>
            <a:pPr marL="285750" indent="-285750" algn="l" eaLnBrk="1" hangingPunct="1">
              <a:buClr>
                <a:srgbClr val="822A44"/>
              </a:buClr>
              <a:buFont typeface="Wingdings" panose="05000000000000000000" pitchFamily="2" charset="2"/>
              <a:buChar char="§"/>
              <a:defRPr/>
            </a:pPr>
            <a:r>
              <a:rPr lang="de-DE" sz="1800" b="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Vernachlässigung anderer Interessen und Pflichten </a:t>
            </a:r>
          </a:p>
          <a:p>
            <a:pPr marL="285750" indent="-285750" algn="l" eaLnBrk="1" hangingPunct="1">
              <a:buClr>
                <a:srgbClr val="822A44"/>
              </a:buClr>
              <a:buFont typeface="Wingdings" panose="05000000000000000000" pitchFamily="2" charset="2"/>
              <a:buChar char="§"/>
              <a:defRPr/>
            </a:pPr>
            <a:r>
              <a:rPr lang="de-DE" sz="1800" b="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Toleranzerhöhung und Dosissteigerung </a:t>
            </a:r>
          </a:p>
          <a:p>
            <a:pPr marL="285750" indent="-285750" algn="l" eaLnBrk="1" hangingPunct="1">
              <a:buClr>
                <a:srgbClr val="822A44"/>
              </a:buClr>
              <a:buFont typeface="Wingdings" panose="05000000000000000000" pitchFamily="2" charset="2"/>
              <a:buChar char="§"/>
              <a:defRPr/>
            </a:pPr>
            <a:r>
              <a:rPr lang="de-DE" sz="1800" b="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Manchmal ein körperliches Entzugssyndrom</a:t>
            </a:r>
          </a:p>
          <a:p>
            <a:pPr algn="l" eaLnBrk="1" hangingPunct="1">
              <a:defRPr/>
            </a:pPr>
            <a:endParaRPr lang="de-DE" sz="1800" b="0" dirty="0">
              <a:solidFill>
                <a:srgbClr val="FFFFFF"/>
              </a:solidFill>
              <a:latin typeface="Aller" panose="02000503030000020004"/>
              <a:cs typeface="Arial" panose="020B0604020202020204" pitchFamily="34" charset="0"/>
            </a:endParaRPr>
          </a:p>
          <a:p>
            <a:pPr algn="l" eaLnBrk="1" hangingPunct="1">
              <a:defRPr/>
            </a:pPr>
            <a:r>
              <a:rPr lang="de-DE" sz="1800" dirty="0">
                <a:solidFill>
                  <a:srgbClr val="822A44"/>
                </a:solidFill>
                <a:latin typeface="Aller" panose="02000503030000020004"/>
                <a:cs typeface="Arial" panose="020B0604020202020204" pitchFamily="34" charset="0"/>
              </a:rPr>
              <a:t>Riskanter Konsum/ Schädlicher Konsum</a:t>
            </a:r>
          </a:p>
          <a:p>
            <a:pPr algn="l" eaLnBrk="1" hangingPunct="1">
              <a:defRPr/>
            </a:pPr>
            <a:r>
              <a:rPr lang="de-DE" sz="1800" b="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Konsum psychotroper Substanzen, der zu körperlichen und/oder psychischen</a:t>
            </a:r>
          </a:p>
          <a:p>
            <a:pPr algn="l" eaLnBrk="1" hangingPunct="1">
              <a:defRPr/>
            </a:pPr>
            <a:r>
              <a:rPr lang="de-DE" sz="1800" b="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Gesundheitsschädigungen führen kann. </a:t>
            </a:r>
          </a:p>
          <a:p>
            <a:pPr algn="l" eaLnBrk="1" hangingPunct="1">
              <a:defRPr/>
            </a:pPr>
            <a:endParaRPr lang="de-DE" sz="1800" b="0" dirty="0">
              <a:solidFill>
                <a:srgbClr val="FFFFFF"/>
              </a:solidFill>
              <a:latin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096264"/>
      </p:ext>
    </p:extLst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feld 13"/>
          <p:cNvSpPr txBox="1">
            <a:spLocks noChangeArrowheads="1"/>
          </p:cNvSpPr>
          <p:nvPr/>
        </p:nvSpPr>
        <p:spPr bwMode="auto">
          <a:xfrm>
            <a:off x="2284846" y="353695"/>
            <a:ext cx="306205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altLang="de-DE" b="1" dirty="0">
                <a:solidFill>
                  <a:srgbClr val="822A44"/>
                </a:solidFill>
                <a:latin typeface="Aller" panose="02000503030000020004"/>
              </a:rPr>
              <a:t>Der Suchtverlauf</a:t>
            </a:r>
          </a:p>
        </p:txBody>
      </p:sp>
      <p:sp>
        <p:nvSpPr>
          <p:cNvPr id="17412" name="Rechteck 1"/>
          <p:cNvSpPr>
            <a:spLocks noChangeArrowheads="1"/>
          </p:cNvSpPr>
          <p:nvPr/>
        </p:nvSpPr>
        <p:spPr bwMode="auto">
          <a:xfrm>
            <a:off x="179388" y="1722438"/>
            <a:ext cx="2305050" cy="26776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b="0" dirty="0">
                <a:latin typeface="Aller"/>
              </a:rPr>
              <a:t>zu besonderen Gelegenheiten</a:t>
            </a:r>
          </a:p>
          <a:p>
            <a:pPr>
              <a:spcBef>
                <a:spcPct val="50000"/>
              </a:spcBef>
            </a:pPr>
            <a:r>
              <a:rPr lang="de-DE" altLang="de-DE" sz="1600" b="0" dirty="0">
                <a:latin typeface="Aller"/>
              </a:rPr>
              <a:t>zur Verstärkung positiver Gefühle</a:t>
            </a:r>
          </a:p>
          <a:p>
            <a:pPr>
              <a:spcBef>
                <a:spcPct val="50000"/>
              </a:spcBef>
            </a:pPr>
            <a:r>
              <a:rPr lang="de-DE" altLang="de-DE" sz="1600" b="0" dirty="0">
                <a:latin typeface="Aller"/>
              </a:rPr>
              <a:t>die Dosis ist beschränkt</a:t>
            </a:r>
          </a:p>
          <a:p>
            <a:pPr>
              <a:spcBef>
                <a:spcPct val="50000"/>
              </a:spcBef>
            </a:pPr>
            <a:r>
              <a:rPr lang="de-DE" altLang="de-DE" sz="1600" b="0" dirty="0">
                <a:latin typeface="Aller"/>
              </a:rPr>
              <a:t>es stehen mehrere Handlungsalternativen zur Verfügung</a:t>
            </a:r>
          </a:p>
        </p:txBody>
      </p:sp>
      <p:sp>
        <p:nvSpPr>
          <p:cNvPr id="17413" name="Rechteck 5"/>
          <p:cNvSpPr>
            <a:spLocks noChangeArrowheads="1"/>
          </p:cNvSpPr>
          <p:nvPr/>
        </p:nvSpPr>
        <p:spPr bwMode="auto">
          <a:xfrm>
            <a:off x="2484438" y="2084388"/>
            <a:ext cx="2159000" cy="280076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0" dirty="0">
                <a:latin typeface="Aller"/>
              </a:rPr>
              <a:t>Konsum, um </a:t>
            </a:r>
            <a:r>
              <a:rPr lang="de-DE" altLang="de-DE" sz="1600" b="0" dirty="0" err="1">
                <a:latin typeface="Aller"/>
              </a:rPr>
              <a:t>unan</a:t>
            </a:r>
            <a:r>
              <a:rPr lang="de-DE" altLang="de-DE" sz="1600" b="0" dirty="0">
                <a:latin typeface="Aller"/>
              </a:rPr>
              <a:t>-   genehme Gefühle weniger spürbar zu machen</a:t>
            </a:r>
          </a:p>
          <a:p>
            <a:pPr algn="ctr">
              <a:spcBef>
                <a:spcPct val="50000"/>
              </a:spcBef>
            </a:pPr>
            <a:r>
              <a:rPr lang="de-DE" altLang="de-DE" sz="1600" b="0" dirty="0">
                <a:latin typeface="Aller"/>
              </a:rPr>
              <a:t>dies geschieht in Ausnahmefällen</a:t>
            </a:r>
          </a:p>
          <a:p>
            <a:pPr algn="ctr">
              <a:spcBef>
                <a:spcPct val="50000"/>
              </a:spcBef>
            </a:pPr>
            <a:r>
              <a:rPr lang="de-DE" altLang="de-DE" sz="1600" b="0" dirty="0">
                <a:latin typeface="Aller"/>
              </a:rPr>
              <a:t>wenn die Dosis überschritten wird, drohen negative Konsequenzen</a:t>
            </a:r>
          </a:p>
        </p:txBody>
      </p:sp>
      <p:sp>
        <p:nvSpPr>
          <p:cNvPr id="17414" name="Rechteck 6"/>
          <p:cNvSpPr>
            <a:spLocks noChangeArrowheads="1"/>
          </p:cNvSpPr>
          <p:nvPr/>
        </p:nvSpPr>
        <p:spPr bwMode="auto">
          <a:xfrm>
            <a:off x="4643438" y="2492375"/>
            <a:ext cx="2376487" cy="1446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b="0" dirty="0">
                <a:latin typeface="Aller"/>
              </a:rPr>
              <a:t>ausweichendes Verhalten wird zur Regel</a:t>
            </a:r>
          </a:p>
          <a:p>
            <a:pPr>
              <a:spcBef>
                <a:spcPct val="50000"/>
              </a:spcBef>
            </a:pPr>
            <a:r>
              <a:rPr lang="de-DE" altLang="de-DE" sz="1600" b="0" dirty="0">
                <a:latin typeface="Aller"/>
              </a:rPr>
              <a:t>Handlungsalternativen sind stark eingeschränkt</a:t>
            </a:r>
          </a:p>
        </p:txBody>
      </p:sp>
      <p:sp>
        <p:nvSpPr>
          <p:cNvPr id="17415" name="Line 9"/>
          <p:cNvSpPr>
            <a:spLocks noChangeShapeType="1"/>
          </p:cNvSpPr>
          <p:nvPr/>
        </p:nvSpPr>
        <p:spPr bwMode="auto">
          <a:xfrm>
            <a:off x="7149626" y="1475236"/>
            <a:ext cx="17967" cy="4447999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416" name="Line 9"/>
          <p:cNvSpPr>
            <a:spLocks noChangeShapeType="1"/>
          </p:cNvSpPr>
          <p:nvPr/>
        </p:nvSpPr>
        <p:spPr bwMode="auto">
          <a:xfrm>
            <a:off x="7044016" y="1475669"/>
            <a:ext cx="36272" cy="4484371"/>
          </a:xfrm>
          <a:prstGeom prst="line">
            <a:avLst/>
          </a:prstGeom>
          <a:noFill/>
          <a:ln w="38100">
            <a:solidFill>
              <a:srgbClr val="6AB023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 b="0" dirty="0"/>
          </a:p>
        </p:txBody>
      </p:sp>
      <p:sp>
        <p:nvSpPr>
          <p:cNvPr id="17417" name="Rechteck 3"/>
          <p:cNvSpPr>
            <a:spLocks noChangeArrowheads="1"/>
          </p:cNvSpPr>
          <p:nvPr/>
        </p:nvSpPr>
        <p:spPr bwMode="auto">
          <a:xfrm>
            <a:off x="821689" y="1341438"/>
            <a:ext cx="75533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800" b="1" dirty="0">
                <a:solidFill>
                  <a:srgbClr val="0099FF"/>
                </a:solidFill>
                <a:latin typeface="Aller"/>
              </a:rPr>
              <a:t>Genuss</a:t>
            </a:r>
          </a:p>
        </p:txBody>
      </p:sp>
      <p:sp>
        <p:nvSpPr>
          <p:cNvPr id="17418" name="Rechteck 4"/>
          <p:cNvSpPr>
            <a:spLocks noChangeArrowheads="1"/>
          </p:cNvSpPr>
          <p:nvPr/>
        </p:nvSpPr>
        <p:spPr bwMode="auto">
          <a:xfrm>
            <a:off x="2888582" y="1692275"/>
            <a:ext cx="10903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800" b="1" dirty="0">
                <a:solidFill>
                  <a:srgbClr val="0099FF"/>
                </a:solidFill>
                <a:latin typeface="Aller"/>
              </a:rPr>
              <a:t>Missbrauch</a:t>
            </a:r>
          </a:p>
        </p:txBody>
      </p:sp>
      <p:sp>
        <p:nvSpPr>
          <p:cNvPr id="17419" name="Rechteck 7"/>
          <p:cNvSpPr>
            <a:spLocks noChangeArrowheads="1"/>
          </p:cNvSpPr>
          <p:nvPr/>
        </p:nvSpPr>
        <p:spPr bwMode="auto">
          <a:xfrm>
            <a:off x="5164324" y="2060575"/>
            <a:ext cx="10775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800" b="1" dirty="0">
                <a:solidFill>
                  <a:srgbClr val="0099FF"/>
                </a:solidFill>
                <a:latin typeface="Aller"/>
              </a:rPr>
              <a:t>Gewöhnung</a:t>
            </a:r>
          </a:p>
        </p:txBody>
      </p:sp>
      <p:sp>
        <p:nvSpPr>
          <p:cNvPr id="17420" name="Rechteck 11"/>
          <p:cNvSpPr>
            <a:spLocks noChangeArrowheads="1"/>
          </p:cNvSpPr>
          <p:nvPr/>
        </p:nvSpPr>
        <p:spPr bwMode="auto">
          <a:xfrm>
            <a:off x="7548222" y="2668905"/>
            <a:ext cx="118654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800" b="1" dirty="0">
                <a:solidFill>
                  <a:srgbClr val="0099FF"/>
                </a:solidFill>
                <a:latin typeface="Aller"/>
              </a:rPr>
              <a:t>Abhängigkeit</a:t>
            </a:r>
          </a:p>
        </p:txBody>
      </p:sp>
      <p:sp>
        <p:nvSpPr>
          <p:cNvPr id="17421" name="Rechteck 12"/>
          <p:cNvSpPr>
            <a:spLocks noChangeArrowheads="1"/>
          </p:cNvSpPr>
          <p:nvPr/>
        </p:nvSpPr>
        <p:spPr bwMode="auto">
          <a:xfrm>
            <a:off x="2771775" y="5010908"/>
            <a:ext cx="38163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800" b="1" dirty="0">
                <a:solidFill>
                  <a:srgbClr val="6AB023"/>
                </a:solidFill>
                <a:latin typeface="Aller"/>
              </a:rPr>
              <a:t>Eine Veränderung des Verhaltens ist aus eigener Kraft möglich.</a:t>
            </a:r>
          </a:p>
        </p:txBody>
      </p:sp>
      <p:sp>
        <p:nvSpPr>
          <p:cNvPr id="17422" name="Textfeld 1"/>
          <p:cNvSpPr txBox="1">
            <a:spLocks noChangeArrowheads="1"/>
          </p:cNvSpPr>
          <p:nvPr/>
        </p:nvSpPr>
        <p:spPr bwMode="auto">
          <a:xfrm>
            <a:off x="3995738" y="1349415"/>
            <a:ext cx="25923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altLang="de-DE" sz="1800" b="1" dirty="0">
                <a:solidFill>
                  <a:srgbClr val="E2AC00"/>
                </a:solidFill>
                <a:latin typeface="Aller"/>
              </a:rPr>
              <a:t>Riskanter Konsum</a:t>
            </a:r>
          </a:p>
        </p:txBody>
      </p:sp>
      <p:sp>
        <p:nvSpPr>
          <p:cNvPr id="17423" name="Rechteck 8"/>
          <p:cNvSpPr>
            <a:spLocks noChangeArrowheads="1"/>
          </p:cNvSpPr>
          <p:nvPr/>
        </p:nvSpPr>
        <p:spPr bwMode="auto">
          <a:xfrm>
            <a:off x="7222675" y="5375441"/>
            <a:ext cx="18732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800" b="1" dirty="0">
                <a:solidFill>
                  <a:srgbClr val="CC0000"/>
                </a:solidFill>
                <a:latin typeface="Aller"/>
              </a:rPr>
              <a:t>Kontrollverlust</a:t>
            </a:r>
          </a:p>
        </p:txBody>
      </p:sp>
      <p:sp>
        <p:nvSpPr>
          <p:cNvPr id="17424" name="Rechteck 9"/>
          <p:cNvSpPr>
            <a:spLocks noChangeArrowheads="1"/>
          </p:cNvSpPr>
          <p:nvPr/>
        </p:nvSpPr>
        <p:spPr bwMode="auto">
          <a:xfrm>
            <a:off x="7235825" y="3057208"/>
            <a:ext cx="1800225" cy="230832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b="0" dirty="0">
                <a:latin typeface="Aller"/>
              </a:rPr>
              <a:t>zwanghafter Substanz-gebrauch</a:t>
            </a:r>
          </a:p>
          <a:p>
            <a:pPr>
              <a:spcBef>
                <a:spcPct val="50000"/>
              </a:spcBef>
            </a:pPr>
            <a:r>
              <a:rPr lang="de-DE" altLang="de-DE" sz="1600" b="0" dirty="0">
                <a:latin typeface="Aller"/>
              </a:rPr>
              <a:t>keine Handlungs-         alternativen</a:t>
            </a:r>
          </a:p>
          <a:p>
            <a:pPr>
              <a:spcBef>
                <a:spcPct val="50000"/>
              </a:spcBef>
            </a:pPr>
            <a:r>
              <a:rPr lang="de-DE" altLang="de-DE" sz="1600" b="0" dirty="0">
                <a:latin typeface="Aller"/>
              </a:rPr>
              <a:t>Konsum trotz negativer Konsequenzen</a:t>
            </a:r>
          </a:p>
        </p:txBody>
      </p:sp>
    </p:spTree>
    <p:extLst>
      <p:ext uri="{BB962C8B-B14F-4D97-AF65-F5344CB8AC3E}">
        <p14:creationId xmlns:p14="http://schemas.microsoft.com/office/powerpoint/2010/main" val="2337777023"/>
      </p:ext>
    </p:extLst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611560" y="492271"/>
            <a:ext cx="7886700" cy="895363"/>
          </a:xfrm>
        </p:spPr>
        <p:txBody>
          <a:bodyPr>
            <a:normAutofit fontScale="90000"/>
          </a:bodyPr>
          <a:lstStyle/>
          <a:p>
            <a:r>
              <a:rPr lang="de-DE" dirty="0"/>
              <a:t>Besonderheiten von Suchterkrankungen bei alten Menschen</a:t>
            </a:r>
            <a:br>
              <a:rPr lang="de-DE" dirty="0"/>
            </a:br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611188" y="1800543"/>
            <a:ext cx="8208962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9EE0"/>
              </a:buClr>
              <a:defRPr/>
            </a:pPr>
            <a:r>
              <a:rPr lang="de-DE" altLang="de-DE" sz="2000" b="0" dirty="0">
                <a:solidFill>
                  <a:srgbClr val="822A44"/>
                </a:solidFill>
                <a:latin typeface="Aller" panose="02000503030000020004"/>
                <a:cs typeface="Arial" panose="020B0604020202020204" pitchFamily="34" charset="0"/>
              </a:rPr>
              <a:t>Wie verändert sich der Körper im Alter?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9EE0"/>
              </a:buClr>
              <a:defRPr/>
            </a:pPr>
            <a:endParaRPr lang="de-DE" sz="1800" b="0" dirty="0">
              <a:solidFill>
                <a:srgbClr val="822A44"/>
              </a:solidFill>
              <a:latin typeface="Aller" panose="02000503030000020004"/>
              <a:cs typeface="Arial" panose="020B0604020202020204" pitchFamily="34" charset="0"/>
            </a:endParaRPr>
          </a:p>
          <a:p>
            <a:pPr marL="285750" indent="-285750" algn="l" eaLnBrk="1" fontAlgn="auto" hangingPunct="1">
              <a:spcBef>
                <a:spcPts val="0"/>
              </a:spcBef>
              <a:spcAft>
                <a:spcPts val="0"/>
              </a:spcAft>
              <a:buClr>
                <a:srgbClr val="822A44"/>
              </a:buClr>
              <a:buFont typeface="Wingdings" panose="05000000000000000000" pitchFamily="2" charset="2"/>
              <a:buChar char="§"/>
              <a:defRPr/>
            </a:pPr>
            <a:r>
              <a:rPr lang="de-DE" altLang="de-DE" sz="1800" b="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Eingeschränkte Leber- und Nierenfunktion</a:t>
            </a:r>
          </a:p>
          <a:p>
            <a:pPr marL="285750" indent="-285750" algn="l" eaLnBrk="1" fontAlgn="auto" hangingPunct="1">
              <a:spcBef>
                <a:spcPts val="0"/>
              </a:spcBef>
              <a:spcAft>
                <a:spcPts val="0"/>
              </a:spcAft>
              <a:buClr>
                <a:srgbClr val="822A44"/>
              </a:buClr>
              <a:buFont typeface="Wingdings" panose="05000000000000000000" pitchFamily="2" charset="2"/>
              <a:buChar char="§"/>
              <a:defRPr/>
            </a:pPr>
            <a:endParaRPr lang="de-DE" altLang="de-DE" sz="1800" b="0" dirty="0">
              <a:solidFill>
                <a:prstClr val="black"/>
              </a:solidFill>
              <a:latin typeface="Aller" panose="02000503030000020004"/>
              <a:cs typeface="Arial" panose="020B0604020202020204" pitchFamily="34" charset="0"/>
            </a:endParaRPr>
          </a:p>
          <a:p>
            <a:pPr marL="285750" indent="-285750" algn="l" eaLnBrk="1" fontAlgn="auto" hangingPunct="1">
              <a:spcBef>
                <a:spcPts val="0"/>
              </a:spcBef>
              <a:spcAft>
                <a:spcPts val="0"/>
              </a:spcAft>
              <a:buClr>
                <a:srgbClr val="822A44"/>
              </a:buClr>
              <a:buFont typeface="Wingdings" panose="05000000000000000000" pitchFamily="2" charset="2"/>
              <a:buChar char="§"/>
              <a:defRPr/>
            </a:pPr>
            <a:r>
              <a:rPr lang="de-DE" altLang="de-DE" sz="1800" b="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Verändertes Körperfett</a:t>
            </a:r>
          </a:p>
          <a:p>
            <a:pPr marL="285750" indent="-285750" algn="l" eaLnBrk="1" fontAlgn="auto" hangingPunct="1">
              <a:spcBef>
                <a:spcPts val="0"/>
              </a:spcBef>
              <a:spcAft>
                <a:spcPts val="0"/>
              </a:spcAft>
              <a:buClr>
                <a:srgbClr val="822A44"/>
              </a:buClr>
              <a:buFont typeface="Wingdings" panose="05000000000000000000" pitchFamily="2" charset="2"/>
              <a:buChar char="§"/>
              <a:defRPr/>
            </a:pPr>
            <a:endParaRPr lang="de-DE" altLang="de-DE" sz="1800" b="0" dirty="0">
              <a:solidFill>
                <a:prstClr val="black"/>
              </a:solidFill>
              <a:latin typeface="Aller" panose="02000503030000020004"/>
              <a:cs typeface="Arial" panose="020B0604020202020204" pitchFamily="34" charset="0"/>
            </a:endParaRPr>
          </a:p>
          <a:p>
            <a:pPr marL="285750" indent="-285750" algn="l" eaLnBrk="1" fontAlgn="auto" hangingPunct="1">
              <a:spcBef>
                <a:spcPts val="0"/>
              </a:spcBef>
              <a:spcAft>
                <a:spcPts val="0"/>
              </a:spcAft>
              <a:buClr>
                <a:srgbClr val="822A44"/>
              </a:buClr>
              <a:buFont typeface="Wingdings" panose="05000000000000000000" pitchFamily="2" charset="2"/>
              <a:buChar char="§"/>
              <a:defRPr/>
            </a:pPr>
            <a:r>
              <a:rPr lang="de-DE" altLang="de-DE" sz="1800" b="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Veränderte Wasserverteilung (bedeutsam für fettlösliche und wasserlösliche Medikamente)</a:t>
            </a:r>
          </a:p>
          <a:p>
            <a:pPr marL="285750" indent="-285750" algn="l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de-DE" altLang="de-DE" sz="1800" b="0" dirty="0">
              <a:solidFill>
                <a:prstClr val="black"/>
              </a:solidFill>
              <a:latin typeface="Aller" panose="02000503030000020004"/>
              <a:cs typeface="Arial" panose="020B0604020202020204" pitchFamily="34" charset="0"/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1800" b="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	veränderter Arzneimitteltransport und Verteilungsprozess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1800" b="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6" name="Pfeil nach rechts 5"/>
          <p:cNvSpPr/>
          <p:nvPr/>
        </p:nvSpPr>
        <p:spPr>
          <a:xfrm>
            <a:off x="732790" y="4446269"/>
            <a:ext cx="615950" cy="136043"/>
          </a:xfrm>
          <a:prstGeom prst="rightArrow">
            <a:avLst/>
          </a:prstGeom>
          <a:solidFill>
            <a:srgbClr val="822A44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srgbClr val="822A44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6020474"/>
      </p:ext>
    </p:extLst>
  </p:cSld>
  <p:clrMapOvr>
    <a:masterClrMapping/>
  </p:clrMapOvr>
  <p:transition spd="slow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BEE12AF-CB76-41D5-9874-207554A0F3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910" y="1481083"/>
            <a:ext cx="7620000" cy="4391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de-DE" sz="1800" dirty="0">
                <a:solidFill>
                  <a:schemeClr val="tx1"/>
                </a:solidFill>
              </a:rPr>
              <a:t>Fehlinterpretation von Nebenwirkungen und Entzugserscheinungen als Alterssymptome (Sturzgefahr!).</a:t>
            </a:r>
          </a:p>
          <a:p>
            <a:pPr marL="0" indent="0">
              <a:buNone/>
            </a:pPr>
            <a:endParaRPr lang="de-DE" sz="1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de-DE" sz="1800" dirty="0">
                <a:solidFill>
                  <a:schemeClr val="tx1"/>
                </a:solidFill>
              </a:rPr>
              <a:t>Einschränkung der kognitiven Leistungsfähigkeit durch Alkohol/Medikamente.</a:t>
            </a:r>
          </a:p>
          <a:p>
            <a:pPr marL="0" indent="0">
              <a:buNone/>
            </a:pPr>
            <a:r>
              <a:rPr lang="de-DE" sz="1800" dirty="0">
                <a:solidFill>
                  <a:schemeClr val="tx1"/>
                </a:solidFill>
              </a:rPr>
              <a:t>        Kann als beginnende Demenz fehl interpretiert werden)</a:t>
            </a:r>
          </a:p>
          <a:p>
            <a:pPr marL="0" indent="0">
              <a:buNone/>
            </a:pPr>
            <a:endParaRPr lang="de-DE" sz="1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de-DE" sz="1800" dirty="0">
                <a:solidFill>
                  <a:schemeClr val="tx1"/>
                </a:solidFill>
              </a:rPr>
              <a:t>Die Interaktion der verschiedenen eingenommenen Medikamente, einschließlich der nicht rezeptpflichtigen Medikamente bleibt oftmals unberücksichtigt.</a:t>
            </a:r>
          </a:p>
          <a:p>
            <a:pPr marL="0" indent="0">
              <a:buNone/>
            </a:pPr>
            <a:endParaRPr lang="de-DE" sz="1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de-DE" sz="1800" dirty="0">
                <a:solidFill>
                  <a:schemeClr val="tx1"/>
                </a:solidFill>
              </a:rPr>
              <a:t>Die Wirksamkeit/Dosierung der meisten Präparate ist in der Regel nicht auf alte Menschen übertragbar/anwendbar und wird außer Acht gelassen.</a:t>
            </a:r>
          </a:p>
          <a:p>
            <a:pPr marL="0" indent="0">
              <a:buNone/>
            </a:pPr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3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Sucht im Alter – mögliche Schwierigkeiten</a:t>
            </a:r>
          </a:p>
        </p:txBody>
      </p:sp>
    </p:spTree>
    <p:extLst>
      <p:ext uri="{BB962C8B-B14F-4D97-AF65-F5344CB8AC3E}">
        <p14:creationId xmlns:p14="http://schemas.microsoft.com/office/powerpoint/2010/main" val="3043885738"/>
      </p:ext>
    </p:extLst>
  </p:cSld>
  <p:clrMapOvr>
    <a:masterClrMapping/>
  </p:clrMapOvr>
  <p:transition spd="slow"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BEE12AF-CB76-41D5-9874-207554A0F3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910" y="1481083"/>
            <a:ext cx="7620000" cy="4391000"/>
          </a:xfrm>
        </p:spPr>
        <p:txBody>
          <a:bodyPr/>
          <a:lstStyle/>
          <a:p>
            <a:pPr marL="0" indent="0">
              <a:buNone/>
            </a:pPr>
            <a:r>
              <a:rPr lang="de-DE" sz="1800" dirty="0">
                <a:solidFill>
                  <a:schemeClr val="tx1"/>
                </a:solidFill>
              </a:rPr>
              <a:t>Alte Menschen nehmen überproportional mehr Medikamente als Menschen in anderen Altersgruppen. Ältere Menschen reagieren auch anders auf viele Medikamente, so dass sich Arzneimittelnebenwirkungen und Wechselwirkungen häufen. </a:t>
            </a:r>
          </a:p>
          <a:p>
            <a:pPr marL="0" indent="0">
              <a:buNone/>
            </a:pPr>
            <a:endParaRPr lang="de-DE" altLang="de-DE" sz="1800" b="1" dirty="0"/>
          </a:p>
          <a:p>
            <a:pPr marL="0" indent="0">
              <a:buNone/>
            </a:pPr>
            <a:r>
              <a:rPr lang="de-DE" altLang="de-DE" sz="1800" b="1" dirty="0"/>
              <a:t>Mögliche Alterssymptome oder Folge vom Medikamentenkonsum?</a:t>
            </a:r>
          </a:p>
          <a:p>
            <a:pPr marL="0" indent="0">
              <a:buNone/>
            </a:pPr>
            <a:endParaRPr lang="de-DE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de-DE" sz="1800" dirty="0">
                <a:solidFill>
                  <a:schemeClr val="tx1"/>
                </a:solidFill>
              </a:rPr>
              <a:t>Gangunsicherheiten	Stürze			Zittern</a:t>
            </a:r>
          </a:p>
          <a:p>
            <a:pPr marL="0" indent="0">
              <a:buNone/>
            </a:pPr>
            <a:r>
              <a:rPr lang="de-DE" sz="1800" dirty="0">
                <a:solidFill>
                  <a:schemeClr val="tx1"/>
                </a:solidFill>
              </a:rPr>
              <a:t> 	</a:t>
            </a:r>
          </a:p>
          <a:p>
            <a:pPr marL="0" indent="0">
              <a:buNone/>
            </a:pPr>
            <a:r>
              <a:rPr lang="de-DE" sz="1800" dirty="0">
                <a:solidFill>
                  <a:schemeClr val="tx1"/>
                </a:solidFill>
              </a:rPr>
              <a:t>Schwindel  		 Ängste 			Depressionen</a:t>
            </a:r>
          </a:p>
          <a:p>
            <a:pPr marL="0" indent="0">
              <a:buNone/>
            </a:pPr>
            <a:endParaRPr lang="de-DE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de-DE" sz="1800" dirty="0">
                <a:solidFill>
                  <a:schemeClr val="tx1"/>
                </a:solidFill>
              </a:rPr>
              <a:t>Gewichtsverlust 		Schlafstörungen 		Verwirrtheit</a:t>
            </a:r>
          </a:p>
          <a:p>
            <a:pPr marL="0" indent="0">
              <a:buNone/>
            </a:pPr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3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Medikamente im Alter</a:t>
            </a:r>
          </a:p>
        </p:txBody>
      </p:sp>
    </p:spTree>
    <p:extLst>
      <p:ext uri="{BB962C8B-B14F-4D97-AF65-F5344CB8AC3E}">
        <p14:creationId xmlns:p14="http://schemas.microsoft.com/office/powerpoint/2010/main" val="2755178525"/>
      </p:ext>
    </p:extLst>
  </p:cSld>
  <p:clrMapOvr>
    <a:masterClrMapping/>
  </p:clrMapOvr>
  <p:transition spd="slow"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BEE12AF-CB76-41D5-9874-207554A0F3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910" y="1481083"/>
            <a:ext cx="7620000" cy="4391000"/>
          </a:xfrm>
        </p:spPr>
        <p:txBody>
          <a:bodyPr/>
          <a:lstStyle/>
          <a:p>
            <a:pPr marL="0" indent="0">
              <a:buNone/>
            </a:pPr>
            <a:r>
              <a:rPr lang="de-DE" sz="1800" dirty="0">
                <a:solidFill>
                  <a:schemeClr val="tx1"/>
                </a:solidFill>
              </a:rPr>
              <a:t>Auf der Grundlage wissenschaftlicher Studien wird die Zahl der manifest von Medikamenten abhängigen Menschen in Deutschland auf ca. 1,4 ‑ 1,9 Millionen geschätzt. In etwa 80 % Abhängigkeit von Benzodiazepinen.</a:t>
            </a:r>
          </a:p>
          <a:p>
            <a:pPr marL="0" indent="0">
              <a:buNone/>
            </a:pPr>
            <a:r>
              <a:rPr lang="de-DE" sz="1800" dirty="0">
                <a:solidFill>
                  <a:schemeClr val="tx1"/>
                </a:solidFill>
              </a:rPr>
              <a:t>Zwischen 5% und 10% der über 60jährigen weisen einen problematischen Gebrauch psychoaktiver Medikamente bzw. von Schmerzmitteln auf.</a:t>
            </a:r>
          </a:p>
          <a:p>
            <a:pPr marL="0" indent="0">
              <a:buNone/>
            </a:pPr>
            <a:endParaRPr lang="de-DE" sz="1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de-DE" altLang="de-DE" sz="1800" b="1" dirty="0"/>
              <a:t>Das Beispiel: Benzodiazepine</a:t>
            </a:r>
          </a:p>
          <a:p>
            <a:pPr marL="0" indent="0">
              <a:buNone/>
            </a:pPr>
            <a:r>
              <a:rPr lang="de-DE" altLang="de-DE" sz="1800" dirty="0">
                <a:solidFill>
                  <a:schemeClr val="tx1"/>
                </a:solidFill>
              </a:rPr>
              <a:t>Benzodiazepine wirken positiv bei Verspannungen (Rücken!), Schlafstörungen und Ängsten.</a:t>
            </a:r>
          </a:p>
          <a:p>
            <a:pPr marL="0" indent="0">
              <a:buNone/>
            </a:pPr>
            <a:r>
              <a:rPr lang="de-DE" altLang="de-DE" sz="1800" dirty="0">
                <a:solidFill>
                  <a:schemeClr val="tx1"/>
                </a:solidFill>
              </a:rPr>
              <a:t>Bei mehrwöchiger Einnahme entwickeln sie ein hohes Abhängigkeitspotential.</a:t>
            </a:r>
          </a:p>
          <a:p>
            <a:pPr marL="0" indent="0">
              <a:buNone/>
            </a:pPr>
            <a:r>
              <a:rPr lang="de-DE" altLang="de-DE" sz="1800" dirty="0">
                <a:solidFill>
                  <a:schemeClr val="tx1"/>
                </a:solidFill>
              </a:rPr>
              <a:t>Durch die entspannende Wirkung kommt es vermehrt zu Stürzen.</a:t>
            </a:r>
          </a:p>
          <a:p>
            <a:pPr marL="0" indent="0">
              <a:buNone/>
            </a:pPr>
            <a:r>
              <a:rPr lang="de-DE" altLang="de-DE" sz="1800" dirty="0">
                <a:solidFill>
                  <a:schemeClr val="tx1"/>
                </a:solidFill>
              </a:rPr>
              <a:t>Im Entzug kann ein Delir auftreten.</a:t>
            </a:r>
          </a:p>
          <a:p>
            <a:pPr marL="0" indent="0">
              <a:buNone/>
            </a:pPr>
            <a:endParaRPr lang="de-DE" altLang="de-DE" sz="1800" b="1" dirty="0"/>
          </a:p>
          <a:p>
            <a:pPr marL="0" indent="0">
              <a:buNone/>
            </a:pPr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3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Medikamentenabhängigkeit laut Bundesärztekammer</a:t>
            </a:r>
          </a:p>
        </p:txBody>
      </p:sp>
    </p:spTree>
    <p:extLst>
      <p:ext uri="{BB962C8B-B14F-4D97-AF65-F5344CB8AC3E}">
        <p14:creationId xmlns:p14="http://schemas.microsoft.com/office/powerpoint/2010/main" val="2539751396"/>
      </p:ext>
    </p:extLst>
  </p:cSld>
  <p:clrMapOvr>
    <a:masterClrMapping/>
  </p:clrMapOvr>
  <p:transition spd="slow"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BEE12AF-CB76-41D5-9874-207554A0F3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910" y="1481083"/>
            <a:ext cx="7753350" cy="4391000"/>
          </a:xfrm>
        </p:spPr>
        <p:txBody>
          <a:bodyPr/>
          <a:lstStyle/>
          <a:p>
            <a:pPr marL="0" lvl="0" indent="0" eaLnBrk="1" hangingPunct="1">
              <a:lnSpc>
                <a:spcPct val="80000"/>
              </a:lnSpc>
              <a:spcBef>
                <a:spcPct val="0"/>
              </a:spcBef>
              <a:buClrTx/>
              <a:buNone/>
            </a:pPr>
            <a:r>
              <a:rPr lang="de-DE" altLang="de-DE" sz="1800" b="1" kern="1200" dirty="0">
                <a:latin typeface="Aller" panose="02000503030000020004"/>
                <a:cs typeface="Arial" panose="020B0604020202020204" pitchFamily="34" charset="0"/>
              </a:rPr>
              <a:t>Beispiel: Beschaffung von Tabletten</a:t>
            </a:r>
          </a:p>
          <a:p>
            <a:pPr marL="0" lvl="0" indent="0" eaLnBrk="1" hangingPunct="1">
              <a:lnSpc>
                <a:spcPct val="80000"/>
              </a:lnSpc>
              <a:spcBef>
                <a:spcPct val="0"/>
              </a:spcBef>
              <a:buClrTx/>
              <a:buNone/>
            </a:pPr>
            <a:endParaRPr lang="de-DE" altLang="de-DE" sz="2000" b="1" kern="1200" dirty="0">
              <a:solidFill>
                <a:srgbClr val="009EE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de-DE" alt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Aufgeregt bis aggressiv, wenn Tabletten nicht da sind</a:t>
            </a:r>
          </a:p>
          <a:p>
            <a:pPr lvl="0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de-DE" altLang="de-DE" sz="1800" kern="1200" dirty="0">
              <a:solidFill>
                <a:prstClr val="black"/>
              </a:solidFill>
              <a:latin typeface="Aller" panose="02000503030000020004"/>
              <a:cs typeface="Arial" panose="020B0604020202020204" pitchFamily="34" charset="0"/>
            </a:endParaRPr>
          </a:p>
          <a:p>
            <a:pPr lvl="0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de-DE" alt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Bestellen bei mehreren Ärzten oder Apotheken</a:t>
            </a:r>
          </a:p>
          <a:p>
            <a:pPr lvl="0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de-DE" altLang="de-DE" sz="1800" kern="1200" dirty="0">
              <a:solidFill>
                <a:prstClr val="black"/>
              </a:solidFill>
              <a:latin typeface="Aller" panose="02000503030000020004"/>
              <a:cs typeface="Arial" panose="020B0604020202020204" pitchFamily="34" charset="0"/>
            </a:endParaRPr>
          </a:p>
          <a:p>
            <a:pPr lvl="0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de-DE" alt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Fragen nach zusätzlichen Medikamenten, meist zum Schlafen</a:t>
            </a:r>
          </a:p>
          <a:p>
            <a:pPr marL="0" lvl="0" indent="0" eaLnBrk="1" hangingPunct="1">
              <a:lnSpc>
                <a:spcPct val="80000"/>
              </a:lnSpc>
              <a:spcBef>
                <a:spcPct val="0"/>
              </a:spcBef>
              <a:buNone/>
            </a:pPr>
            <a:r>
              <a:rPr lang="de-DE" alt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 </a:t>
            </a:r>
          </a:p>
          <a:p>
            <a:pPr lvl="0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de-DE" alt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Medikamente helfen nicht mehr </a:t>
            </a:r>
          </a:p>
          <a:p>
            <a:pPr lvl="0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de-DE" altLang="de-DE" sz="1800" kern="1200" dirty="0">
              <a:solidFill>
                <a:prstClr val="black"/>
              </a:solidFill>
              <a:latin typeface="Aller" panose="02000503030000020004"/>
              <a:cs typeface="Arial" panose="020B0604020202020204" pitchFamily="34" charset="0"/>
            </a:endParaRPr>
          </a:p>
          <a:p>
            <a:pPr lvl="0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de-DE" alt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Dauer der Einnahme und Menge der Medikamente wird selbständig  verändert</a:t>
            </a:r>
          </a:p>
          <a:p>
            <a:pPr lvl="0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de-DE" altLang="de-DE" sz="1800" kern="1200" dirty="0">
              <a:solidFill>
                <a:prstClr val="black"/>
              </a:solidFill>
              <a:latin typeface="Aller" panose="02000503030000020004"/>
              <a:cs typeface="Arial" panose="020B0604020202020204" pitchFamily="34" charset="0"/>
            </a:endParaRPr>
          </a:p>
          <a:p>
            <a:pPr lvl="0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de-DE" alt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Unkritischer Verbrauch über Verordnung hinaus, über langen Zeitraum</a:t>
            </a:r>
          </a:p>
          <a:p>
            <a:pPr lvl="0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de-DE" altLang="de-DE" sz="1800" kern="1200" dirty="0">
              <a:solidFill>
                <a:prstClr val="black"/>
              </a:solidFill>
              <a:latin typeface="Aller" panose="02000503030000020004"/>
              <a:cs typeface="Arial" panose="020B0604020202020204" pitchFamily="34" charset="0"/>
            </a:endParaRPr>
          </a:p>
          <a:p>
            <a:pPr lvl="0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de-DE" altLang="de-DE" sz="1800" kern="1200" dirty="0">
                <a:solidFill>
                  <a:prstClr val="black"/>
                </a:solidFill>
                <a:latin typeface="Aller" panose="02000503030000020004"/>
                <a:cs typeface="Arial" panose="020B0604020202020204" pitchFamily="34" charset="0"/>
              </a:rPr>
              <a:t>Ständiges Fragen nach Tabletten</a:t>
            </a:r>
          </a:p>
          <a:p>
            <a:pPr marL="0" indent="0">
              <a:buNone/>
            </a:pPr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3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Medikamente: </a:t>
            </a:r>
            <a:br>
              <a:rPr lang="de-DE" dirty="0"/>
            </a:br>
            <a:r>
              <a:rPr lang="de-DE" dirty="0"/>
              <a:t>Lassen sich Auffälligkeiten beobachten?</a:t>
            </a:r>
          </a:p>
        </p:txBody>
      </p:sp>
    </p:spTree>
    <p:extLst>
      <p:ext uri="{BB962C8B-B14F-4D97-AF65-F5344CB8AC3E}">
        <p14:creationId xmlns:p14="http://schemas.microsoft.com/office/powerpoint/2010/main" val="4039221868"/>
      </p:ext>
    </p:extLst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1_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Arial"/>
        <a:ea typeface=""/>
        <a:cs typeface=""/>
      </a:majorFont>
      <a:minorFont>
        <a:latin typeface="TheSans-Plai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1152</Words>
  <Application>Microsoft Office PowerPoint</Application>
  <PresentationFormat>Bildschirmpräsentation (4:3)</PresentationFormat>
  <Paragraphs>221</Paragraphs>
  <Slides>17</Slides>
  <Notes>16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3" baseType="lpstr">
      <vt:lpstr>Aller</vt:lpstr>
      <vt:lpstr>Arial</vt:lpstr>
      <vt:lpstr>Calibri</vt:lpstr>
      <vt:lpstr>TheSans-Plain</vt:lpstr>
      <vt:lpstr>Wingdings</vt:lpstr>
      <vt:lpstr>1_Standarddesign</vt:lpstr>
      <vt:lpstr>Sucht im Alter   Kurzvortrag für Fachkräfte  in der ambulanten  Altenhilfe und Altenpflege </vt:lpstr>
      <vt:lpstr>Sucht im Alter</vt:lpstr>
      <vt:lpstr>Sucht /Abhängigkeit, Riskanter Konsum</vt:lpstr>
      <vt:lpstr>PowerPoint-Präsentation</vt:lpstr>
      <vt:lpstr>Besonderheiten von Suchterkrankungen bei alten Menschen </vt:lpstr>
      <vt:lpstr>Sucht im Alter – mögliche Schwierigkeiten</vt:lpstr>
      <vt:lpstr>Medikamente im Alter</vt:lpstr>
      <vt:lpstr>Medikamentenabhängigkeit laut Bundesärztekammer</vt:lpstr>
      <vt:lpstr>Medikamente:  Lassen sich Auffälligkeiten beobachten?</vt:lpstr>
      <vt:lpstr>Medikamente:  Lassen sich Auffälligkeiten beobachten?</vt:lpstr>
      <vt:lpstr>Alkohol:  Lassen sich Auffälligkeiten beobachten?</vt:lpstr>
      <vt:lpstr>ACHTUNG:  Absetzen von Medikamenten oder Alkohol / Entzug</vt:lpstr>
      <vt:lpstr>Ethisches Handeln und Ziele der Suchtbehandlung</vt:lpstr>
      <vt:lpstr>Ethisches Handeln und Ziele der Suchtbehandlung</vt:lpstr>
      <vt:lpstr>Zusammenfassung – Sucht im Alter</vt:lpstr>
      <vt:lpstr>Was ist zu tun?</vt:lpstr>
      <vt:lpstr>Vernetzung</vt:lpstr>
    </vt:vector>
  </TitlesOfParts>
  <Company>Drogenberatungsstelle Wuppertal e.V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Armin Koeppe</dc:creator>
  <cp:lastModifiedBy>Julia Beus</cp:lastModifiedBy>
  <cp:revision>50</cp:revision>
  <cp:lastPrinted>2019-10-07T14:37:36Z</cp:lastPrinted>
  <dcterms:created xsi:type="dcterms:W3CDTF">2005-06-02T08:56:54Z</dcterms:created>
  <dcterms:modified xsi:type="dcterms:W3CDTF">2021-03-04T16:03:15Z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0x0101002EECF829B0588D449B398640436CF792</vt:lpwstr>
  </property>
</Properties>
</file>