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8" r:id="rId1"/>
  </p:sldMasterIdLst>
  <p:notesMasterIdLst>
    <p:notesMasterId r:id="rId57"/>
  </p:notesMasterIdLst>
  <p:sldIdLst>
    <p:sldId id="453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33939B3-82BB-4A02-86CF-79FADF0C8DBD}">
          <p14:sldIdLst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bert Kathagen" initials="NK" lastIdx="1" clrIdx="0">
    <p:extLst>
      <p:ext uri="{19B8F6BF-5375-455C-9EA6-DF929625EA0E}">
        <p15:presenceInfo xmlns:p15="http://schemas.microsoft.com/office/powerpoint/2012/main" userId="S-1-5-21-4031334520-618258427-879197705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D2D"/>
    <a:srgbClr val="009900"/>
    <a:srgbClr val="336600"/>
    <a:srgbClr val="A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483" autoAdjust="0"/>
  </p:normalViewPr>
  <p:slideViewPr>
    <p:cSldViewPr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958455000319465E-2"/>
          <c:y val="4.5730911395458956E-2"/>
          <c:w val="0.53246883556929081"/>
          <c:h val="0.928137139235707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Verordnungen bei über 65 Jährigen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7E-416B-865B-9080E137AB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7E-416B-865B-9080E137ABB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7E-416B-865B-9080E137ABB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7E-416B-865B-9080E137AB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mehr als 13 Wirkstoffe gleichzeitig</c:v>
                </c:pt>
                <c:pt idx="1">
                  <c:v>8 Wirkstoffe gleichzeitig</c:v>
                </c:pt>
                <c:pt idx="2">
                  <c:v>weniger als 8 Wirkstoffe gleichzeitig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7E-416B-865B-9080E137AB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033723838793705"/>
          <c:y val="0.14756140351837546"/>
          <c:w val="0.27751542687599406"/>
          <c:h val="0.69097316687185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ABE21AA6-7C2B-4D1E-9B01-F5512E179638}" type="datetimeFigureOut">
              <a:rPr lang="de-DE" smtClean="0"/>
              <a:pPr/>
              <a:t>05.03.2021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1A1BED8F-BF40-40FA-A21E-815AB611E5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87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0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7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18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9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9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6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6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4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91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9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551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30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14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22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841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334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69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40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2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7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024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93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3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408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10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04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84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1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41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2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44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52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8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5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5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78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14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62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0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010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2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806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472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638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908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2484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16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7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5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0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20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5E5D4-D0D2-4881-949A-F7188CD1CEFD}" type="slidenum">
              <a:rPr kumimoji="0" lang="de-DE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44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3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371" y="1481083"/>
            <a:ext cx="7620000" cy="4391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B5272B-6ECE-4E3C-AE7E-25C6CFC8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2862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586332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355055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359433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>
            <a:grayscl/>
          </a:blip>
          <a:srcRect l="14413" t="33250" r="62459"/>
          <a:stretch>
            <a:fillRect/>
          </a:stretch>
        </p:blipFill>
        <p:spPr bwMode="auto">
          <a:xfrm>
            <a:off x="8988425" y="3429000"/>
            <a:ext cx="1555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610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baseline="0">
                <a:solidFill>
                  <a:srgbClr val="A9C61F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/>
          </p:nvPr>
        </p:nvSpPr>
        <p:spPr>
          <a:gradFill>
            <a:gsLst>
              <a:gs pos="0">
                <a:srgbClr val="A9C61F">
                  <a:alpha val="49804"/>
                </a:srgbClr>
              </a:gs>
              <a:gs pos="67000">
                <a:schemeClr val="bg1">
                  <a:lumMod val="76000"/>
                  <a:lumOff val="24000"/>
                  <a:alpha val="56000"/>
                </a:schemeClr>
              </a:gs>
            </a:gsLst>
          </a:gradFill>
          <a:ln w="12700">
            <a:solidFill>
              <a:srgbClr val="A9C61F"/>
            </a:solidFill>
          </a:ln>
        </p:spPr>
        <p:txBody>
          <a:bodyPr/>
          <a:lstStyle>
            <a:lvl1pPr marL="95250" indent="0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99857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7749124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57336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79842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64692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66578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8514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6252D-0B90-44C9-B11F-44D5F5E7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0313086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5196568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147147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627538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61418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ller" panose="02000503030000020004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84784"/>
            <a:ext cx="3733800" cy="45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484784"/>
            <a:ext cx="3733800" cy="45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211495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648"/>
            <a:ext cx="8075240" cy="850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875077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397321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170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008112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389438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12359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49044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2776"/>
            <a:ext cx="7620000" cy="4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</a:t>
            </a:r>
            <a:r>
              <a:rPr lang="de-DE" altLang="de-DE" dirty="0" err="1"/>
              <a:t>EbeneHüserheide</a:t>
            </a:r>
            <a:r>
              <a:rPr lang="de-DE" altLang="de-DE" dirty="0"/>
              <a:t> 13c</a:t>
            </a:r>
          </a:p>
          <a:p>
            <a:pPr lvl="3"/>
            <a:r>
              <a:rPr lang="de-DE" altLang="de-DE" dirty="0"/>
              <a:t>47918 Tönisvorst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7" name="Line 11"/>
          <p:cNvSpPr>
            <a:spLocks noChangeShapeType="1"/>
          </p:cNvSpPr>
          <p:nvPr userDrawn="1"/>
        </p:nvSpPr>
        <p:spPr bwMode="auto">
          <a:xfrm>
            <a:off x="467544" y="5949280"/>
            <a:ext cx="8280920" cy="0"/>
          </a:xfrm>
          <a:prstGeom prst="line">
            <a:avLst/>
          </a:prstGeom>
          <a:noFill/>
          <a:ln w="12700">
            <a:solidFill>
              <a:srgbClr val="822A4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dirty="0">
              <a:highlight>
                <a:srgbClr val="004400"/>
              </a:highlight>
            </a:endParaRPr>
          </a:p>
        </p:txBody>
      </p:sp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>
            <a:off x="611560" y="229381"/>
            <a:ext cx="7876745" cy="895363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chemeClr val="bg1"/>
              </a:solidFill>
              <a:latin typeface="TheSans-Plain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8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48C221-5118-4817-906F-B9D6178FCB0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629280" y="5997650"/>
            <a:ext cx="1138619" cy="7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22A44"/>
          </a:solidFill>
          <a:latin typeface="Aller" panose="02000503030000020004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3200">
          <a:solidFill>
            <a:srgbClr val="822A44"/>
          </a:solidFill>
          <a:latin typeface="Aller" panose="02000503030000020004" pitchFamily="2" charset="0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SzPct val="75000"/>
        <a:buFont typeface="Wingdings" panose="05000000000000000000" pitchFamily="2" charset="2"/>
        <a:buChar char="Ø"/>
        <a:defRPr sz="2800">
          <a:solidFill>
            <a:srgbClr val="822A44"/>
          </a:solidFill>
          <a:latin typeface="Aller" panose="02000503030000020004" pitchFamily="2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400">
          <a:solidFill>
            <a:srgbClr val="822A44"/>
          </a:solidFill>
          <a:latin typeface="Aller" panose="02000503030000020004" pitchFamily="2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000" b="1">
          <a:solidFill>
            <a:srgbClr val="822A44"/>
          </a:solidFill>
          <a:latin typeface="Aller" panose="02000503030000020004" pitchFamily="2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000">
          <a:solidFill>
            <a:srgbClr val="822A44"/>
          </a:solidFill>
          <a:latin typeface="Aller" panose="02000503030000020004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6200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Herzlich Willkommen!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Ihre Gäste sind: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z.B.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regionale Fachkraft für Suchtvorbeugung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Leitung </a:t>
            </a:r>
            <a:r>
              <a:rPr lang="de-DE" sz="1800" i="1" dirty="0"/>
              <a:t>Regionalbüro Alter, Pflege und Demenz </a:t>
            </a:r>
            <a:r>
              <a:rPr lang="de-DE" sz="1800" dirty="0"/>
              <a:t>Region Düsseldorf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1800" dirty="0"/>
              <a:t>Vertreter/in aus der Suchtselbsthilfe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sz="3200" dirty="0"/>
              <a:t>Präsentation zur </a:t>
            </a:r>
            <a:br>
              <a:rPr lang="de-DE" sz="3200" dirty="0"/>
            </a:br>
            <a:r>
              <a:rPr lang="de-DE" sz="3200" dirty="0"/>
              <a:t>Suchtvorbeugung im Alter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671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Ca. 400.000 gelten als alkoholkrank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1-2 Millionen Medikamentenabhängige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2. </a:t>
            </a:r>
            <a:r>
              <a:rPr lang="de-DE" sz="2000" dirty="0" err="1">
                <a:sym typeface="Wingdings" panose="05000000000000000000" pitchFamily="2" charset="2"/>
              </a:rPr>
              <a:t>Mio</a:t>
            </a:r>
            <a:r>
              <a:rPr lang="de-DE" sz="2000" dirty="0">
                <a:sym typeface="Wingdings" panose="05000000000000000000" pitchFamily="2" charset="2"/>
              </a:rPr>
              <a:t> Raucher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   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Menschen über 65 Jahren werden in den meisten Statistiken zur Abhängigkeit nicht erfasst…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Suchtprobleme im höheren Lebensalter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8324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Tabak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7AA878-8CE2-4B7F-88B5-1DFBB644F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97051"/>
            <a:ext cx="3063898" cy="30638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0FEADF-6441-41DD-8170-B8A314984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290" y="2429707"/>
            <a:ext cx="3186150" cy="19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106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Tabakkonsum senkt die Lebenserwartung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bei Frauen um 22 Jahre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bei Männern um 18,2 Jahre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Ursache für etliche Krebserkrankungen…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Tabakkonsum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d.aus der wieschen\Desktop\Suchtprobleme im Alter\Zigarette2.JPG">
            <a:extLst>
              <a:ext uri="{FF2B5EF4-FFF2-40B4-BE49-F238E27FC236}">
                <a16:creationId xmlns:a16="http://schemas.microsoft.com/office/drawing/2014/main" id="{FDB7C79D-ED2A-4924-AFD8-F7803663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2" y="3415553"/>
            <a:ext cx="8081218" cy="23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6966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kurzfristig: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Geschmacks- und Geruchssinn verbessern sich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Besserer Geruch, saubere Finger (ohne Nikotinbelag und –</a:t>
            </a:r>
            <a:r>
              <a:rPr lang="de-DE" sz="2000" dirty="0" err="1">
                <a:sym typeface="Wingdings" panose="05000000000000000000" pitchFamily="2" charset="2"/>
              </a:rPr>
              <a:t>geruch</a:t>
            </a:r>
            <a:r>
              <a:rPr lang="de-DE" sz="2000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Lungenfunktion verbessert sich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Mehr Geld zur Verfügung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Tabakkonsum – der Ausstieg lohnt…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0794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mittel und langfristig: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Risiko für Gefäßerkrankungen bzw. deren Fortschreiten sinkt stark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Krebsrisiko sinkt innerhalb von fünf Jahren um 50%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Nach zehn Jahren ist das Lungenkrebs-Risiko auf normalem Niveau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Tabakkonsum – der Ausstieg lohnt…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0536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6CE7EF9-B77D-4BFC-AA41-25BB62B43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1643" y="1831194"/>
            <a:ext cx="4700713" cy="31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558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Lebenserwartung sinkt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bei Frauen 	um -23,1 Jahre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bei Männern 	um -16,2 Jahre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Alkohol mindert die geistige und körperliche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       Leistungsfähigkeit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gefährliche Wechselwirkungen mit Wirkstoffen vieler Medikamente, speziell Schlaf- und Beruhigungsmittel	   	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 und seine Folgen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863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Altersbedingte Veränderungen des Stoffwechsels führen zur Abnahme der Alkoholtoleranz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80% des Zellsauerstoffs werden zum Abbau des Alkohols gebraucht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Die Fähigkeit des älteren Körpers, Sauerstoff aufzunehmen ist eingeschränkt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Folge: </a:t>
            </a:r>
            <a:r>
              <a:rPr lang="de-DE" sz="2000" b="1" dirty="0">
                <a:sym typeface="Wingdings" panose="05000000000000000000" pitchFamily="2" charset="2"/>
              </a:rPr>
              <a:t>zu geringe </a:t>
            </a:r>
            <a:r>
              <a:rPr lang="de-DE" sz="2000" dirty="0">
                <a:sym typeface="Wingdings" panose="05000000000000000000" pitchFamily="2" charset="2"/>
              </a:rPr>
              <a:t>Sauerstoffversorgung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   	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 und die Sauerstoffversorgung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083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geringere Verträglichkeit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schnellere Trunkenheit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längere Wirkung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Zunahme von Unfällen/Stürzen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Abnahme der Alkoholtoleranz </a:t>
            </a:r>
            <a:br>
              <a:rPr lang="de-DE" dirty="0"/>
            </a:br>
            <a:r>
              <a:rPr lang="de-DE" dirty="0"/>
              <a:t>und ihre Folgen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4333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B35B09A7-D1E6-48F9-BFE6-9A18968CE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1115605">
            <a:off x="755044" y="1340113"/>
            <a:ext cx="5095238" cy="2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CBE5F92-7F39-49A6-A844-F330EB5944B8}"/>
              </a:ext>
            </a:extLst>
          </p:cNvPr>
          <p:cNvSpPr txBox="1"/>
          <p:nvPr/>
        </p:nvSpPr>
        <p:spPr>
          <a:xfrm rot="21151545">
            <a:off x="949788" y="358175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  <a:latin typeface="Candara" panose="020E0502030303020204" pitchFamily="34" charset="0"/>
              </a:rPr>
              <a:t>Quelle: Westdeutsche Zeitung Düsseldorf 01.03.2018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9339EA-EAF0-4A20-AE2E-EAE134224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58206"/>
            <a:ext cx="3347416" cy="18670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8C1479-FDF4-4AA6-8757-4A445E4DA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7628" y="1499515"/>
            <a:ext cx="3429001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1580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6200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„Das Alter wird nur dann respektiert werden, wenn es um sein Recht kämpft und sich seine Unabhängigkeit und Kontrolle über das eigene Leben bewahrt.“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/>
              <a:t>Marcus Tullius Cicero (106 – 43 v. Chr.)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Unabhängig bleiben – </a:t>
            </a:r>
            <a:br>
              <a:rPr lang="de-DE" dirty="0"/>
            </a:br>
            <a:r>
              <a:rPr lang="de-DE" dirty="0"/>
              <a:t>Suchtvorbeugung im Alter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2275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Jahr		</a:t>
            </a:r>
            <a:r>
              <a:rPr lang="de-DE" sz="2000" u="sng" dirty="0">
                <a:sym typeface="Wingdings" panose="05000000000000000000" pitchFamily="2" charset="2"/>
              </a:rPr>
              <a:t>2000</a:t>
            </a:r>
            <a:r>
              <a:rPr lang="de-DE" sz="2000" dirty="0">
                <a:sym typeface="Wingdings" panose="05000000000000000000" pitchFamily="2" charset="2"/>
              </a:rPr>
              <a:t>		</a:t>
            </a:r>
            <a:r>
              <a:rPr lang="de-DE" sz="2000" u="sng" dirty="0">
                <a:sym typeface="Wingdings" panose="05000000000000000000" pitchFamily="2" charset="2"/>
              </a:rPr>
              <a:t>2016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60-65 Jahre	2596		6332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80-85 Jahre	130		764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unter 50 Jahre sinkt, über 50 Jahre steigt stetig an</a:t>
            </a: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(Quelle: Gesundheitsberichterstattung des Bundes www.gbe-bund-de)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95536" y="229381"/>
            <a:ext cx="8352928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</a:t>
            </a:r>
            <a:br>
              <a:rPr lang="de-DE" dirty="0"/>
            </a:br>
            <a:r>
              <a:rPr lang="de-DE" sz="2400" dirty="0"/>
              <a:t>Krankenhausaufenthalte - Alkoholintoxikationen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8361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in Behandlung wegen Alkoholkonsum sind: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		</a:t>
            </a:r>
            <a:r>
              <a:rPr lang="de-DE" sz="2000" u="sng" dirty="0">
                <a:sym typeface="Wingdings" panose="05000000000000000000" pitchFamily="2" charset="2"/>
              </a:rPr>
              <a:t>stationär</a:t>
            </a:r>
            <a:r>
              <a:rPr lang="de-DE" sz="2000" dirty="0">
                <a:sym typeface="Wingdings" panose="05000000000000000000" pitchFamily="2" charset="2"/>
              </a:rPr>
              <a:t>		</a:t>
            </a:r>
            <a:r>
              <a:rPr lang="de-DE" sz="2000" u="sng" dirty="0">
                <a:sym typeface="Wingdings" panose="05000000000000000000" pitchFamily="2" charset="2"/>
              </a:rPr>
              <a:t>ambulant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Frauen			9,8 %			8,6 %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Männer			6,3 %			5,2 %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8062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Regelmäßiger Alkoholmissbrauch verdreifacht das Risiko für alle Demenzformen bei Männern und  Frauen (französische Studie)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Gefahr für einen früheren Demenzbeginn vor dem 65.  Lebensjahr    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Alkohol ist an mehr als der Hälfte der Erkrankungen (57 %) beteiligt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 &amp; Demenz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7745A9-F0A1-4240-8170-2B36233EB4A3}"/>
              </a:ext>
            </a:extLst>
          </p:cNvPr>
          <p:cNvSpPr txBox="1"/>
          <p:nvPr/>
        </p:nvSpPr>
        <p:spPr>
          <a:xfrm>
            <a:off x="950066" y="5169168"/>
            <a:ext cx="7443986" cy="4154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ller" panose="02000503030000020004" pitchFamily="2" charset="0"/>
              </a:rPr>
              <a:t>Quelle:</a:t>
            </a:r>
          </a:p>
          <a:p>
            <a:r>
              <a:rPr lang="de-DE" sz="1050" dirty="0">
                <a:latin typeface="Aller" panose="02000503030000020004" pitchFamily="2" charset="0"/>
              </a:rPr>
              <a:t>http://www.spiegel.de/gesundheit/diagnose/alkohol-wie-starkes-trinken-das-demenzrisiko-erhoeht-a-1194662.html</a:t>
            </a:r>
          </a:p>
        </p:txBody>
      </p:sp>
    </p:spTree>
    <p:extLst>
      <p:ext uri="{BB962C8B-B14F-4D97-AF65-F5344CB8AC3E}">
        <p14:creationId xmlns:p14="http://schemas.microsoft.com/office/powerpoint/2010/main" val="113295942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Reduktion von Unfällen und Stürzen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Alkoholabstinenz oder -reduktion verbessert in kurzer Zeit die geistige und körperliche Verfassung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keine Fahne, besserer Hygiene-Zustand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Leberwerte oder Fettlebererkrankungen, Verdauungs- und Stoffwechselstörungen etc. bessern sich deutlich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Senkung psychischer Belastungen (auch bei Angehörigen)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Alkoholkonsum</a:t>
            </a:r>
            <a:br>
              <a:rPr lang="de-DE" dirty="0"/>
            </a:br>
            <a:r>
              <a:rPr lang="de-DE" sz="2400" dirty="0"/>
              <a:t>Ausstieg oder Reduzierung lohnen sich!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42362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40.000 Personen im Alter von 40+ sind opiatabhängig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Polytoxikomanie ist Regelfall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Verdopplung der Zahlen in 10 Jahren erwartet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schwere Krankheitsprozesse &amp; alltägliche Alterserkrankungen zeigen erheblich früher Symptome und steigern die Pflegebedürftigkeit – z.T. ab 40 Jahren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Aufgabe: Versorgung in Seniorenhilfe und Pflege  - Substitution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Illegale Drogen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4013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60B7CE2-53F9-41BE-BAB2-D99AD5B2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382">
            <a:off x="2208674" y="1805648"/>
            <a:ext cx="4746257" cy="316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36248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 im höheren Alter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F8F217-D6F3-45D0-9FD9-88941D67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71" y="1412776"/>
            <a:ext cx="7620000" cy="4459307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/>
              <a:t>Verordnungen bei über 65jährigen</a:t>
            </a:r>
          </a:p>
        </p:txBody>
      </p:sp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A008FBFE-FD11-4008-8032-4FBB75CC4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10369"/>
              </p:ext>
            </p:extLst>
          </p:nvPr>
        </p:nvGraphicFramePr>
        <p:xfrm>
          <a:off x="1565880" y="1941466"/>
          <a:ext cx="6272981" cy="365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B241678-E46F-4542-B73C-0D9EAF2F21FA}"/>
              </a:ext>
            </a:extLst>
          </p:cNvPr>
          <p:cNvSpPr txBox="1"/>
          <p:nvPr/>
        </p:nvSpPr>
        <p:spPr>
          <a:xfrm>
            <a:off x="6291197" y="5654775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(Prof.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Glaeske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2008)</a:t>
            </a:r>
            <a:endParaRPr lang="de-D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9438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jährlich 250.000 Menschen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50.000 Todesfälle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(Quelle: Eugen Brysch, Vorstand Stiftung Patientenschutz)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</a:t>
            </a:r>
            <a:br>
              <a:rPr lang="de-DE" dirty="0"/>
            </a:br>
            <a:r>
              <a:rPr lang="de-DE" sz="2200" dirty="0"/>
              <a:t>Krankenhausaufenthalte – falscher Medikamentenmix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405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Symposium zu „Arzneimitteltherapie bei Menschen im Alter“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bei 6,5 % der Fälle, in denen ein Mensch in der Notaufnahme eines Krankenhauses behandelt wurde, war der Grund dafür eine unerwünschte Arzneimittelwirkung</a:t>
            </a: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Arzneimittel und Krankenhausaufenthalte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41644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Symposium zu „Arzneimitteltherapie bei Menschen im Alter“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Auswertung von 10.000 Notaufnahme-Fällen: 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„Die typischen Symptome bei den im Schnitt 78-Jährigen, die durchschnittlich sieben Medikamente gleichzeitig nahmen, waren Stürze, Blutungen und Verwirrtheit. Weniger Pillen wären bei den meisten von ihnen mehr gewesen.“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angemahnt wird die Individualisierung der Gesundheitsversorgung im Alter!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Arzneimittel und Krankenhausaufenthalte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766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6200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Alter…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4C21D00E-4DDF-4ADB-8DBE-DF7DC08F7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24" y="1772816"/>
            <a:ext cx="4347411" cy="29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7C1311-5B53-4894-90CE-376C0AA7B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60" y="1169774"/>
            <a:ext cx="2943183" cy="41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21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Unberechenbare Neben- und Wechselwirkungen: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Herzrhythmusstörungen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Gangunsicherheit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fehlende Reflexe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Verkehrsunfälle: Risiko erhöht sich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Stürze: stark erhöhtes Risiko (66 %)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(Drogen und Suchtbericht, 2018)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 und seine Folgen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5842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„Bei einem Pilotprojekt (…) haben wir die Stürze von Pflegebedürftigen um 60% reduziert, indem weniger oder andere Medikamente verschrieben wurden.“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„Jeder dieser Stürze hätte zu bis 60 Stunden Mehraufwand in der Pflege geführt.“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Frank Hanke, Projektentwickler</a:t>
            </a:r>
          </a:p>
          <a:p>
            <a:pPr marL="0" indent="0">
              <a:buNone/>
            </a:pP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(Quelle: Westdeutsche Allgemeine Zeitung, 14.03.2018)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Weniger ist mehr…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52517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Nur 18,5 % der Verordnungen erfolgen durch zuständige Fachärzte </a:t>
            </a:r>
            <a:r>
              <a:rPr lang="de-DE" sz="1200" dirty="0">
                <a:sym typeface="Wingdings" panose="05000000000000000000" pitchFamily="2" charset="2"/>
              </a:rPr>
              <a:t>(Quelle: Prof. </a:t>
            </a:r>
            <a:r>
              <a:rPr lang="de-DE" sz="1200" dirty="0" err="1">
                <a:sym typeface="Wingdings" panose="05000000000000000000" pitchFamily="2" charset="2"/>
              </a:rPr>
              <a:t>Glaeske</a:t>
            </a:r>
            <a:r>
              <a:rPr lang="de-DE" sz="1200" dirty="0">
                <a:sym typeface="Wingdings" panose="05000000000000000000" pitchFamily="2" charset="2"/>
              </a:rPr>
              <a:t> 2015)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Privatrezepte für gesetzlich Krankenversicherte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 Nachverfolgung nicht möglich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rezeptfrei heißt nicht risikofrei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2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</a:t>
            </a:r>
            <a:br>
              <a:rPr lang="de-DE" dirty="0"/>
            </a:br>
            <a:r>
              <a:rPr lang="de-DE" sz="2400" dirty="0"/>
              <a:t>Informationen zur Verordnung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03803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Leitlinien für Medikamentenforschung werden überwiegend von Männern festgelegt… (und an Männern getestet).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 obwohl viele Medikamente nachweislich anders auf Frauen wirken als auf Männer  Gefahrenpotenzial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2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Medikamentenkonsum</a:t>
            </a:r>
            <a:br>
              <a:rPr lang="de-DE" dirty="0"/>
            </a:br>
            <a:r>
              <a:rPr lang="de-DE" sz="2400" dirty="0"/>
              <a:t>bei Frauen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85907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verschreibungspflichtige Medikamente…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haben ein erhöhtes Suchtpotenzial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wirken auf das Gehirn und das Nervensystem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2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Schlaf- und Beruhigungsmittel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8297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können abhängig machen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Verwirrung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Gangunsicherheit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verlangsamte Reaktionen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Erweichung der Muskulatur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etc.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Schlaf- und Beruhigungsmittel</a:t>
            </a:r>
            <a:br>
              <a:rPr lang="de-DE" dirty="0"/>
            </a:br>
            <a:r>
              <a:rPr lang="de-DE" sz="2400" dirty="0"/>
              <a:t>und ihre Folgen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2306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61,8 % der Unfallfahrer über 65 Jahre haben mehrere Medikamente eingenommen.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11,1 % haben Medikamente genutzt, welche die Fahrtüchtigkeit direkt einschränken.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(Bundesanstalt für Straßenwesen Köln/Uni Bonn)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 und Unfälle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0B3F9C-E9DB-4061-88CE-9F830E64E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24" y="3789040"/>
            <a:ext cx="3407066" cy="17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3156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Benzodiazepine (Schlaf- Beruhigungsmittel):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>
                <a:sym typeface="Wingdings" panose="05000000000000000000" pitchFamily="2" charset="2"/>
              </a:rPr>
              <a:t>Radedorm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Nitrazepam</a:t>
            </a:r>
            <a:r>
              <a:rPr lang="de-DE" sz="2000" dirty="0">
                <a:sym typeface="Wingdings" panose="05000000000000000000" pitchFamily="2" charset="2"/>
              </a:rPr>
              <a:t>), </a:t>
            </a:r>
            <a:r>
              <a:rPr lang="de-DE" sz="2000" dirty="0" err="1">
                <a:sym typeface="Wingdings" panose="05000000000000000000" pitchFamily="2" charset="2"/>
              </a:rPr>
              <a:t>Noctamid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Lormetazepam</a:t>
            </a:r>
            <a:r>
              <a:rPr lang="de-DE" sz="2000" dirty="0">
                <a:sym typeface="Wingdings" panose="05000000000000000000" pitchFamily="2" charset="2"/>
              </a:rPr>
              <a:t>), </a:t>
            </a:r>
            <a:r>
              <a:rPr lang="de-DE" sz="2000" dirty="0" err="1">
                <a:sym typeface="Wingdings" panose="05000000000000000000" pitchFamily="2" charset="2"/>
              </a:rPr>
              <a:t>Lendormin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Brotizolam</a:t>
            </a:r>
            <a:r>
              <a:rPr lang="de-DE" sz="2000" dirty="0">
                <a:sym typeface="Wingdings" panose="05000000000000000000" pitchFamily="2" charset="2"/>
              </a:rPr>
              <a:t>), </a:t>
            </a:r>
            <a:r>
              <a:rPr lang="de-DE" sz="2000" dirty="0" err="1">
                <a:sym typeface="Wingdings" panose="05000000000000000000" pitchFamily="2" charset="2"/>
              </a:rPr>
              <a:t>Rohypnol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Flunitrazepam</a:t>
            </a:r>
            <a:r>
              <a:rPr lang="de-DE" sz="2000" dirty="0">
                <a:sym typeface="Wingdings" panose="05000000000000000000" pitchFamily="2" charset="2"/>
              </a:rPr>
              <a:t>), </a:t>
            </a:r>
            <a:r>
              <a:rPr lang="de-DE" sz="2000" dirty="0" err="1">
                <a:sym typeface="Wingdings" panose="05000000000000000000" pitchFamily="2" charset="2"/>
              </a:rPr>
              <a:t>Dalmadorm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Flurazepam</a:t>
            </a:r>
            <a:r>
              <a:rPr lang="de-DE" sz="2000" dirty="0">
                <a:sym typeface="Wingdings" panose="05000000000000000000" pitchFamily="2" charset="2"/>
              </a:rPr>
              <a:t>), </a:t>
            </a:r>
            <a:r>
              <a:rPr lang="de-DE" sz="2000" dirty="0" err="1">
                <a:sym typeface="Wingdings" panose="05000000000000000000" pitchFamily="2" charset="2"/>
              </a:rPr>
              <a:t>Remestan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Temazepam</a:t>
            </a:r>
            <a:r>
              <a:rPr lang="de-DE" sz="2000" dirty="0">
                <a:sym typeface="Wingdings" panose="05000000000000000000" pitchFamily="2" charset="2"/>
              </a:rPr>
              <a:t>), etc.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Tranquilizer (angstlösend, sedierend):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Valium (Diazepam), </a:t>
            </a:r>
            <a:r>
              <a:rPr lang="de-DE" sz="2000" dirty="0" err="1">
                <a:sym typeface="Wingdings" panose="05000000000000000000" pitchFamily="2" charset="2"/>
              </a:rPr>
              <a:t>Faustan</a:t>
            </a:r>
            <a:r>
              <a:rPr lang="de-DE" sz="2000" dirty="0">
                <a:sym typeface="Wingdings" panose="05000000000000000000" pitchFamily="2" charset="2"/>
              </a:rPr>
              <a:t> (Diazepam), </a:t>
            </a:r>
            <a:r>
              <a:rPr lang="de-DE" sz="2000" dirty="0" err="1">
                <a:sym typeface="Wingdings" panose="05000000000000000000" pitchFamily="2" charset="2"/>
              </a:rPr>
              <a:t>Adumbran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Oxazepam</a:t>
            </a:r>
            <a:r>
              <a:rPr lang="de-DE" sz="2000" dirty="0">
                <a:sym typeface="Wingdings" panose="05000000000000000000" pitchFamily="2" charset="2"/>
              </a:rPr>
              <a:t>), Tavor (Lorazepam), </a:t>
            </a:r>
            <a:r>
              <a:rPr lang="de-DE" sz="2000" dirty="0" err="1">
                <a:sym typeface="Wingdings" panose="05000000000000000000" pitchFamily="2" charset="2"/>
              </a:rPr>
              <a:t>Bromazanil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Bromazepam</a:t>
            </a:r>
            <a:r>
              <a:rPr lang="de-DE" sz="2000" dirty="0">
                <a:sym typeface="Wingdings" panose="05000000000000000000" pitchFamily="2" charset="2"/>
              </a:rPr>
              <a:t>), Lexotanil (</a:t>
            </a:r>
            <a:r>
              <a:rPr lang="de-DE" sz="2000" dirty="0" err="1">
                <a:sym typeface="Wingdings" panose="05000000000000000000" pitchFamily="2" charset="2"/>
              </a:rPr>
              <a:t>Bromazepam</a:t>
            </a:r>
            <a:r>
              <a:rPr lang="de-DE" sz="2000" dirty="0">
                <a:sym typeface="Wingdings" panose="05000000000000000000" pitchFamily="2" charset="2"/>
              </a:rPr>
              <a:t>), Diazepam-ratiopharm, </a:t>
            </a:r>
            <a:r>
              <a:rPr lang="de-DE" sz="2000" dirty="0" err="1">
                <a:sym typeface="Wingdings" panose="05000000000000000000" pitchFamily="2" charset="2"/>
              </a:rPr>
              <a:t>Oxazepam</a:t>
            </a:r>
            <a:r>
              <a:rPr lang="de-DE" sz="2000" dirty="0">
                <a:sym typeface="Wingdings" panose="05000000000000000000" pitchFamily="2" charset="2"/>
              </a:rPr>
              <a:t>- ratiopharm, etc.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>
                <a:sym typeface="Wingdings" panose="05000000000000000000" pitchFamily="2" charset="2"/>
              </a:rPr>
              <a:t>Priscus</a:t>
            </a:r>
            <a:r>
              <a:rPr lang="de-DE" sz="2000" dirty="0">
                <a:sym typeface="Wingdings" panose="05000000000000000000" pitchFamily="2" charset="2"/>
              </a:rPr>
              <a:t> Liste (potentiell ungeeignete Medikation)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1200" dirty="0">
                <a:sym typeface="Wingdings" panose="05000000000000000000" pitchFamily="2" charset="2"/>
              </a:rPr>
              <a:t>(Deutsche Hauptstelle für Suchtfragen e.V. / DHS)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Meistverordnete Medikamente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11860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Mögliche Alternativen </a:t>
            </a: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mit Ärzten und Apothekern </a:t>
            </a: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besprechen!</a:t>
            </a: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Was tun?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79C38C-A927-40BE-97E2-0DED9BE2E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78" y="3567484"/>
            <a:ext cx="3289964" cy="18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3224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Mischkonsum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67218462-7581-4B49-9B8A-BF51DF84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6974" y="1804454"/>
            <a:ext cx="5535872" cy="32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591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6200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Übergang Berufstätigkeit </a:t>
            </a:r>
            <a:r>
              <a:rPr lang="de-DE" sz="1800" dirty="0">
                <a:sym typeface="Wingdings" panose="05000000000000000000" pitchFamily="2" charset="2"/>
              </a:rPr>
              <a:t> Rente</a:t>
            </a: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Finanzielle Unsicherheiten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Verlusterfahrungen (Partner, Freunde,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Sinnverlust: fehlende Tagesstruktur, Leere, Langeweile…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Herausforderungen im höheren Lebensalter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8408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62,7 % der Teilnehmer, die Psychopharmaka eingenommen haben, haben einen mäßigen Alkoholkonsum gehabt.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14,2 % der Teilnehmer, die Psychopharmaka eingenommen haben, haben Alkohol in riskanten Mengen konsumiert.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(Quelle: Studie des Robert Koch-Instituts)</a:t>
            </a: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Mischkonsum</a:t>
            </a:r>
            <a:br>
              <a:rPr lang="de-DE" dirty="0"/>
            </a:br>
            <a:r>
              <a:rPr lang="de-DE" dirty="0"/>
              <a:t>Alkohol &amp; Psychopharmaka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38866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gefährliche Wechselwirkungen treten auf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Wirkungen verändern sich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Wirkung des Medikamentes kann aufgehoben werden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Wirkung des Alkohols wird verstärkt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 &amp; Psychopharmaka</a:t>
            </a:r>
            <a:br>
              <a:rPr lang="de-DE" dirty="0"/>
            </a:br>
            <a:r>
              <a:rPr lang="de-DE" sz="2400" dirty="0"/>
              <a:t>und seine Folgen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38702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Schlaf- und Beruhigungsmittel kombiniert mit Alkohol führt zu: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verstärkter Sedierung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erhöhtem Sturz- und Verletzungsrisiko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Krampfanfälle der Muskulatur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Alkohol &amp; Psychopharmaka</a:t>
            </a:r>
            <a:br>
              <a:rPr lang="de-DE" dirty="0"/>
            </a:br>
            <a:r>
              <a:rPr lang="de-DE" sz="2400" dirty="0"/>
              <a:t>und seine Folgen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4282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Benzodiazepin Abhängigkeit: </a:t>
            </a:r>
            <a:br>
              <a:rPr lang="de-DE" sz="2000" dirty="0">
                <a:sym typeface="Wingdings" panose="05000000000000000000" pitchFamily="2" charset="2"/>
              </a:rPr>
            </a:b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Erfolgsquoten von Therapien liegen bei bis zu 63 % </a:t>
            </a:r>
            <a:r>
              <a:rPr lang="de-DE" sz="1200" dirty="0">
                <a:sym typeface="Wingdings" panose="05000000000000000000" pitchFamily="2" charset="2"/>
              </a:rPr>
              <a:t>(Morin, 2004)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bei alten Menschen nach sechs Monaten bei 80 % </a:t>
            </a:r>
            <a:r>
              <a:rPr lang="de-DE" sz="1200" dirty="0">
                <a:sym typeface="Wingdings" panose="05000000000000000000" pitchFamily="2" charset="2"/>
              </a:rPr>
              <a:t>(Wolter, 2005)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</a:t>
            </a:r>
            <a:br>
              <a:rPr lang="de-DE" dirty="0"/>
            </a:br>
            <a:r>
              <a:rPr lang="de-DE" sz="2400" dirty="0"/>
              <a:t>der Ausstieg lohnt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80773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Steigerung des Konzentrations- und Aufmerksamkeitsvermögens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Erinnerungsvermögen verbessert sich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Wahrnehmung verbessert sich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Orientierungsfähigkeit wird gestärkt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Probleme können aktiv gelöst werden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Medikamente</a:t>
            </a:r>
            <a:br>
              <a:rPr lang="de-DE" dirty="0"/>
            </a:br>
            <a:r>
              <a:rPr lang="de-DE" sz="2400" dirty="0"/>
              <a:t>der Ausstieg lohnt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F9E00E-8788-4B11-B443-224FDB721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21" y="2335073"/>
            <a:ext cx="2187853" cy="21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2329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Was kann aktiv getan werden?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70E14CC-D885-436A-9E1C-9BA30E5A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72" y="1412776"/>
            <a:ext cx="6401655" cy="4247687"/>
          </a:xfrm>
        </p:spPr>
      </p:pic>
    </p:spTree>
    <p:extLst>
      <p:ext uri="{BB962C8B-B14F-4D97-AF65-F5344CB8AC3E}">
        <p14:creationId xmlns:p14="http://schemas.microsoft.com/office/powerpoint/2010/main" val="378190830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gemeinsam statt einsam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Engagement und Aktivitäten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Aufgaben statt Sinnverlust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Hilfsmittel zur Mobilität nutzen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positiv denken (auch wenn es manchmal schwerfällt…)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bei Problemen und Unsicherheiten  darüber reden hilft!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Herausforderungen annehmen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4409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Sprechen Sie bei Problemen mit: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Familie und Freunden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behandelnde </a:t>
            </a:r>
            <a:r>
              <a:rPr lang="de-DE" sz="2000" dirty="0" err="1">
                <a:sym typeface="Wingdings" panose="05000000000000000000" pitchFamily="2" charset="2"/>
              </a:rPr>
              <a:t>Ärzt</a:t>
            </a:r>
            <a:r>
              <a:rPr lang="de-DE" sz="2000" dirty="0">
                <a:sym typeface="Wingdings" panose="05000000000000000000" pitchFamily="2" charset="2"/>
              </a:rPr>
              <a:t>/innen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Apotheker/innen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Nutzen Sie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Angebote der Selbsthilfe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Angebote der Suchtberatung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Kontakte und Gespräche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71414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ist für Betroffene kostenfrei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findet spezialisiert in Therapieeinrichtungen statt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steigert die Lebensqualität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(Sucht-)Beratung und Behandlung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1278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6,3 % der Pflegebedürftigen in Heimen werden als abhängig bezeichnet (Medikamente, Alkohol, Drogen)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davon sind 	11,4 % im Alter von 60-79 Jahren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	   3,4 % im Alter von 80-89 Jahren </a:t>
            </a: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(Schneekloth, Müller 1998 in BMFSFJ, Heimbericht 2006)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19,3 % der Männer und 3,8 % der Frauen sind bei Eintritt ins Pflegeheim alkoholabhängig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durch Alkoholkonsum besteht ein wesentlich höheres Risiko, früh zum Pflegefall zu werden: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Ø 66,5 Jahre bei Menschen mit Sucht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Ø 80,3 Jahre bei Menschen ohne Sucht </a:t>
            </a: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(Schäufele et. al)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Bedeutung für Pflegeeinrichtungen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3326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6200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Erkrankungen, Schmerzen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Verlust von Selbstständigkeit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Eingeschränkte Mobilität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Aufarbeitung von traumatischen Erlebnissen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Auseinandersetzung mit dem Tod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Herausforderungen im höheren Lebensalter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6628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Was ist strukturell zu tun?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3EED807F-7171-43CE-A98B-A92BDB0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56792"/>
            <a:ext cx="5832648" cy="39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5568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88ABEB-01D9-423E-94A6-798B51209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5230">
            <a:off x="5784810" y="4061910"/>
            <a:ext cx="2560553" cy="17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Flächendeckende Sensibilisierung der Bevölkerung zum Thema „Suchtprävention im Alter“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Vorbereitung der Seniorenhilfe auf suchtspezifische Folgen des demografischen Wandels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Erweiterung der Beratungs- und Unterstützungsangebote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     für ältere abhängige Menschen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Vernetzung lokaler Hilfsangebote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„TO DO“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7258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88ABEB-01D9-423E-94A6-798B51209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5230">
            <a:off x="5784810" y="4061910"/>
            <a:ext cx="2560553" cy="17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Sensibilisierung und Schulung von Ärzten und Apothekern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Anwendung der </a:t>
            </a:r>
            <a:r>
              <a:rPr lang="de-DE" sz="2000" dirty="0" err="1">
                <a:sym typeface="Wingdings" panose="05000000000000000000" pitchFamily="2" charset="2"/>
              </a:rPr>
              <a:t>Priscus</a:t>
            </a:r>
            <a:r>
              <a:rPr lang="de-DE" sz="2000" dirty="0">
                <a:sym typeface="Wingdings" panose="05000000000000000000" pitchFamily="2" charset="2"/>
              </a:rPr>
              <a:t> Liste (inadäquate Medikation)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Motivation von Angehörigen, Senioren und Bezugspersonen sich mit dem Thema auseinander zu setzen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für Pflegeeinrichtungen: Erstellung von Handlungskonzepten zum Umgang mit Suchtstoffen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Angebote zur Beratung und Schulung von Pflegeeinrichtungen und ambulanten Diensten etc.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„TO DO“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4246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gesundheitliche Risiken bei Senioren sinken deutlich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Unfallgefährdung verringert sich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Aufwendungen für Pflege werden geringer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Ältere profitieren mehr von den Angeboten der Suchthilfe als Jüngere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Die Einbindung und Unterstützung durch Familie wird erleichtert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Die Lebensqualität steigt, wenn das Leben bewusst und genussvoll gestaltet wird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Zusammenfassung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9495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Bitte sprechen Sie mit älteren Menschen aus Senioreneinrichtungen, Institutionen und Verantwortlichen über das Thema </a:t>
            </a:r>
            <a:r>
              <a:rPr lang="de-DE" sz="2400" i="1" dirty="0">
                <a:sym typeface="Wingdings" panose="05000000000000000000" pitchFamily="2" charset="2"/>
              </a:rPr>
              <a:t>Sucht im Alter.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				„</a:t>
            </a:r>
            <a:r>
              <a:rPr lang="de-DE" sz="2400" b="1" dirty="0">
                <a:sym typeface="Wingdings" panose="05000000000000000000" pitchFamily="2" charset="2"/>
              </a:rPr>
              <a:t>Unabhängig bleiben </a:t>
            </a:r>
            <a:r>
              <a:rPr lang="de-DE" sz="2400" dirty="0">
                <a:sym typeface="Wingdings" panose="05000000000000000000" pitchFamily="2" charset="2"/>
              </a:rPr>
              <a:t>– </a:t>
            </a:r>
          </a:p>
          <a:p>
            <a:pPr mar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				Suchtfrei alt werden</a:t>
            </a:r>
            <a:r>
              <a:rPr lang="de-DE" sz="2400" dirty="0">
                <a:sym typeface="Wingdings" panose="05000000000000000000" pitchFamily="2" charset="2"/>
              </a:rPr>
              <a:t>!“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Unser Wunsch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17F054-D672-41AA-B821-92BF6C8F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1832992" cy="2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7693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Vielen Dank für Ihr Interesse!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ACFDB4D-86AB-4E27-A617-0C6652CA2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31" y="2132856"/>
            <a:ext cx="7826225" cy="287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6277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Verlangen nach einem Suchtmittel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Kontrollverlust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Toleranzentwicklung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Entzugserscheinungen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Vernachlässigung sozialer Kontakte und eigener Freizeitaktivitäten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Anhaltender Konsum trotz eindeutigen schädlichen Folgen </a:t>
            </a:r>
            <a:r>
              <a:rPr lang="de-DE" sz="1600" dirty="0">
                <a:sym typeface="Wingdings" panose="05000000000000000000" pitchFamily="2" charset="2"/>
              </a:rPr>
              <a:t>(laut ICD10)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Was ist Abhängigkeit?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3521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Hellhörig werden bei…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„Ich muss noch die blaue Tablette nehmen, die nehme ich jeden Abend.“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Unruhe, bei der Vorstellung ohne auskommen zu müssen.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Vorratshaltung zur Sicherheit.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Dosissteigerung, weil‘s nicht mehr hilft.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Symptome einer Abhängigkeit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7045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10" y="1481083"/>
            <a:ext cx="7886700" cy="43910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Hellhörig werden bei…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Heimlichkeiten (Verstecke, Privatrezepte, Lügen,  häufiger Ärztewechsel)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langfristiger Nutzung, über Empfehlungen hinaus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Einnahme zur Verbesserung des Befindens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um Schlafschwierigkeiten/Unruhe in den Griff zu bekommen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Behandlung, ohne Ursachen zu kennen</a:t>
            </a: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Symptome einer Abhängigkeit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082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45" y="1196752"/>
            <a:ext cx="8018243" cy="3887849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51702"/>
          </a:xfrm>
        </p:spPr>
        <p:txBody>
          <a:bodyPr>
            <a:noAutofit/>
          </a:bodyPr>
          <a:lstStyle/>
          <a:p>
            <a:r>
              <a:rPr lang="de-DE" dirty="0"/>
              <a:t>Genuss oder Sucht?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81551BE-6D2D-46CF-8706-74D8EE1C4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71" y="1573055"/>
            <a:ext cx="3343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B74141"/>
              </a:buClr>
              <a:buFont typeface="Webdings" pitchFamily="18" charset="2"/>
              <a:buNone/>
            </a:pPr>
            <a:r>
              <a:rPr lang="de-DE" sz="2400" b="1" dirty="0">
                <a:solidFill>
                  <a:srgbClr val="3E3D2D"/>
                </a:solidFill>
                <a:latin typeface="Candara" panose="020E0502030303020204" pitchFamily="34" charset="0"/>
              </a:rPr>
              <a:t>Abstinenz</a:t>
            </a:r>
            <a:r>
              <a:rPr lang="de-DE" sz="2400" b="1" dirty="0">
                <a:solidFill>
                  <a:srgbClr val="006600"/>
                </a:solidFill>
                <a:latin typeface="Candara" panose="020E0502030303020204" pitchFamily="34" charset="0"/>
              </a:rPr>
              <a:t> 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„Nie!“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9AABC4AF-2FAE-4D7C-91AF-02E592B4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523584"/>
            <a:ext cx="5900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sz="2400" b="1" dirty="0">
                <a:solidFill>
                  <a:srgbClr val="3E3D2D"/>
                </a:solidFill>
                <a:latin typeface="Candara" panose="020E0502030303020204" pitchFamily="34" charset="0"/>
              </a:rPr>
              <a:t>Genuss</a:t>
            </a:r>
            <a:r>
              <a:rPr lang="de-DE" sz="2400" b="1" dirty="0">
                <a:latin typeface="Candara" panose="020E0502030303020204" pitchFamily="34" charset="0"/>
              </a:rPr>
              <a:t> 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“Etwas Besonders“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C0734DC-3210-4CD0-8EFF-4BD5DBBF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458" y="3383599"/>
            <a:ext cx="49685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sz="2400" b="1" dirty="0">
                <a:solidFill>
                  <a:srgbClr val="3E3D2D"/>
                </a:solidFill>
                <a:latin typeface="Candara" panose="020E0502030303020204" pitchFamily="34" charset="0"/>
              </a:rPr>
              <a:t>Gewöhnung</a:t>
            </a:r>
            <a:r>
              <a:rPr lang="de-DE" sz="2400" b="1" dirty="0">
                <a:latin typeface="Candara" panose="020E0502030303020204" pitchFamily="34" charset="0"/>
              </a:rPr>
              <a:t> 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“Immer wenn…“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048F3FA-7D71-40A6-A922-A02A5E1B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028" y="4417830"/>
            <a:ext cx="453650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sz="2400" b="1" dirty="0">
                <a:solidFill>
                  <a:srgbClr val="3E3D2D"/>
                </a:solidFill>
                <a:latin typeface="Candara" panose="020E0502030303020204" pitchFamily="34" charset="0"/>
              </a:rPr>
              <a:t>Missbrauch</a:t>
            </a:r>
            <a:r>
              <a:rPr lang="de-DE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„Um zu…“</a:t>
            </a:r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134EFA34-2A7C-462E-848A-82B118E69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6314" y="2106455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>
              <a:latin typeface="Candara" panose="020E0502030303020204" pitchFamily="34" charset="0"/>
            </a:endParaRP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FCD7A111-A3F3-4F0B-B8E9-67152E3E7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2259" y="3013215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>
              <a:latin typeface="Candara" panose="020E0502030303020204" pitchFamily="34" charset="0"/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8F5D5FFB-5F03-4707-9B98-B3D9B13EF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610" y="3948996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>
              <a:latin typeface="Candara" panose="020E0502030303020204" pitchFamily="34" charset="0"/>
            </a:endParaRPr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559401D3-D464-42FD-A7C5-024160122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547" y="4885100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>
              <a:latin typeface="Candara" panose="020E0502030303020204" pitchFamily="34" charset="0"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8420970-D25A-4AC7-BFEA-E90B3447E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5334905"/>
            <a:ext cx="33125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sz="2400" b="1" dirty="0">
                <a:solidFill>
                  <a:srgbClr val="3E3D2D"/>
                </a:solidFill>
                <a:latin typeface="Candara" panose="020E0502030303020204" pitchFamily="34" charset="0"/>
              </a:rPr>
              <a:t>Sucht</a:t>
            </a:r>
            <a:r>
              <a:rPr lang="de-DE" sz="2400" b="1" dirty="0">
                <a:latin typeface="Candara" panose="020E0502030303020204" pitchFamily="34" charset="0"/>
              </a:rPr>
              <a:t> 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„Nicht ohne!“</a:t>
            </a:r>
          </a:p>
        </p:txBody>
      </p:sp>
    </p:spTree>
    <p:extLst>
      <p:ext uri="{BB962C8B-B14F-4D97-AF65-F5344CB8AC3E}">
        <p14:creationId xmlns:p14="http://schemas.microsoft.com/office/powerpoint/2010/main" val="3568090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heSans-Plai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ü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Cambria-Calibri">
    <a:majorFont>
      <a:latin typeface="Cambria" panose="02040503050406030204"/>
      <a:ea typeface=""/>
      <a:cs typeface=""/>
      <a:font script="Jpan" typeface="ＭＳ Ｐ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1802</Words>
  <Application>Microsoft Office PowerPoint</Application>
  <PresentationFormat>Bildschirmpräsentation (4:3)</PresentationFormat>
  <Paragraphs>475</Paragraphs>
  <Slides>55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3" baseType="lpstr">
      <vt:lpstr>Aller</vt:lpstr>
      <vt:lpstr>Arial</vt:lpstr>
      <vt:lpstr>Calibri</vt:lpstr>
      <vt:lpstr>Candara</vt:lpstr>
      <vt:lpstr>TheSans-Plain</vt:lpstr>
      <vt:lpstr>Webdings</vt:lpstr>
      <vt:lpstr>Wingdings</vt:lpstr>
      <vt:lpstr>1_Standarddesign</vt:lpstr>
      <vt:lpstr>Präsentation zur  Suchtvorbeugung im Alter</vt:lpstr>
      <vt:lpstr>Unabhängig bleiben –  Suchtvorbeugung im Alter</vt:lpstr>
      <vt:lpstr>Alter…</vt:lpstr>
      <vt:lpstr>Herausforderungen im höheren Lebensalter</vt:lpstr>
      <vt:lpstr>Herausforderungen im höheren Lebensalter</vt:lpstr>
      <vt:lpstr>Was ist Abhängigkeit?</vt:lpstr>
      <vt:lpstr>Symptome einer Abhängigkeit</vt:lpstr>
      <vt:lpstr>Symptome einer Abhängigkeit</vt:lpstr>
      <vt:lpstr>Genuss oder Sucht?</vt:lpstr>
      <vt:lpstr>Suchtprobleme im höheren Lebensalter</vt:lpstr>
      <vt:lpstr>Tabak</vt:lpstr>
      <vt:lpstr>Tabakkonsum</vt:lpstr>
      <vt:lpstr>Tabakkonsum – der Ausstieg lohnt…</vt:lpstr>
      <vt:lpstr>Tabakkonsum – der Ausstieg lohnt…</vt:lpstr>
      <vt:lpstr>Alkoholkonsum</vt:lpstr>
      <vt:lpstr>Alkoholkonsum und seine Folgen</vt:lpstr>
      <vt:lpstr>Alkoholkonsum und die Sauerstoffversorgung</vt:lpstr>
      <vt:lpstr>Abnahme der Alkoholtoleranz  und ihre Folgen</vt:lpstr>
      <vt:lpstr>Alkoholkonsum</vt:lpstr>
      <vt:lpstr>Alkoholkonsum Krankenhausaufenthalte - Alkoholintoxikationen</vt:lpstr>
      <vt:lpstr>Alkoholkonsum</vt:lpstr>
      <vt:lpstr>Alkoholkonsum &amp; Demenz</vt:lpstr>
      <vt:lpstr>Alkoholkonsum Ausstieg oder Reduzierung lohnen sich!</vt:lpstr>
      <vt:lpstr>Illegale Drogen</vt:lpstr>
      <vt:lpstr>Medikamentenkonsum</vt:lpstr>
      <vt:lpstr>Medikamentenkonsum im höheren Alter</vt:lpstr>
      <vt:lpstr>Medikamentenkonsum Krankenhausaufenthalte – falscher Medikamentenmix</vt:lpstr>
      <vt:lpstr>Arzneimittel und Krankenhausaufenthalte</vt:lpstr>
      <vt:lpstr>Arzneimittel und Krankenhausaufenthalte</vt:lpstr>
      <vt:lpstr>Medikamentenkonsum und seine Folgen</vt:lpstr>
      <vt:lpstr>Weniger ist mehr…</vt:lpstr>
      <vt:lpstr>Medikamentenkonsum Informationen zur Verordnung</vt:lpstr>
      <vt:lpstr>Medikamentenkonsum bei Frauen</vt:lpstr>
      <vt:lpstr>Schlaf- und Beruhigungsmittel</vt:lpstr>
      <vt:lpstr>Schlaf- und Beruhigungsmittel und ihre Folgen</vt:lpstr>
      <vt:lpstr>Medikamente und Unfälle</vt:lpstr>
      <vt:lpstr>Meistverordnete Medikamente</vt:lpstr>
      <vt:lpstr>Was tun?</vt:lpstr>
      <vt:lpstr>Mischkonsum</vt:lpstr>
      <vt:lpstr>Mischkonsum Alkohol &amp; Psychopharmaka</vt:lpstr>
      <vt:lpstr>Alkohol &amp; Psychopharmaka und seine Folgen</vt:lpstr>
      <vt:lpstr>Alkohol &amp; Psychopharmaka und seine Folgen</vt:lpstr>
      <vt:lpstr>Medikamente der Ausstieg lohnt</vt:lpstr>
      <vt:lpstr>Medikamente der Ausstieg lohnt</vt:lpstr>
      <vt:lpstr>Was kann aktiv getan werden?</vt:lpstr>
      <vt:lpstr>Herausforderungen annehmen</vt:lpstr>
      <vt:lpstr>Kontakte und Gespräche</vt:lpstr>
      <vt:lpstr>(Sucht-)Beratung und Behandlung</vt:lpstr>
      <vt:lpstr>Bedeutung für Pflegeeinrichtungen</vt:lpstr>
      <vt:lpstr>Was ist strukturell zu tun?</vt:lpstr>
      <vt:lpstr>„TO DO“</vt:lpstr>
      <vt:lpstr>„TO DO“</vt:lpstr>
      <vt:lpstr>Zusammenfassung</vt:lpstr>
      <vt:lpstr>Unser Wunsch</vt:lpstr>
      <vt:lpstr>Vielen Dank für Ihr Interesse!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Hintergrund</dc:title>
  <dc:creator>Bettina Freding</dc:creator>
  <cp:lastModifiedBy>Julia Beus</cp:lastModifiedBy>
  <cp:revision>549</cp:revision>
  <dcterms:created xsi:type="dcterms:W3CDTF">2012-09-03T08:00:51Z</dcterms:created>
  <dcterms:modified xsi:type="dcterms:W3CDTF">2021-03-05T20:35:57Z</dcterms:modified>
</cp:coreProperties>
</file>