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8" r:id="rId1"/>
  </p:sldMasterIdLst>
  <p:notesMasterIdLst>
    <p:notesMasterId r:id="rId30"/>
  </p:notesMasterIdLst>
  <p:handoutMasterIdLst>
    <p:handoutMasterId r:id="rId31"/>
  </p:handoutMasterIdLst>
  <p:sldIdLst>
    <p:sldId id="455" r:id="rId2"/>
    <p:sldId id="453" r:id="rId3"/>
    <p:sldId id="454" r:id="rId4"/>
    <p:sldId id="456" r:id="rId5"/>
    <p:sldId id="457" r:id="rId6"/>
    <p:sldId id="459" r:id="rId7"/>
    <p:sldId id="479" r:id="rId8"/>
    <p:sldId id="595" r:id="rId9"/>
    <p:sldId id="696" r:id="rId10"/>
    <p:sldId id="697" r:id="rId11"/>
    <p:sldId id="678" r:id="rId12"/>
    <p:sldId id="698" r:id="rId13"/>
    <p:sldId id="699" r:id="rId14"/>
    <p:sldId id="464" r:id="rId15"/>
    <p:sldId id="465" r:id="rId16"/>
    <p:sldId id="466" r:id="rId17"/>
    <p:sldId id="468" r:id="rId18"/>
    <p:sldId id="470" r:id="rId19"/>
    <p:sldId id="471" r:id="rId20"/>
    <p:sldId id="472" r:id="rId21"/>
    <p:sldId id="473" r:id="rId22"/>
    <p:sldId id="469" r:id="rId23"/>
    <p:sldId id="474" r:id="rId24"/>
    <p:sldId id="475" r:id="rId25"/>
    <p:sldId id="476" r:id="rId26"/>
    <p:sldId id="477" r:id="rId27"/>
    <p:sldId id="478" r:id="rId28"/>
    <p:sldId id="467" r:id="rId29"/>
  </p:sldIdLst>
  <p:sldSz cx="9144000" cy="6858000" type="screen4x3"/>
  <p:notesSz cx="6662738" cy="9926638"/>
  <p:defaultTextStyle>
    <a:defPPr>
      <a:defRPr lang="de-DE"/>
    </a:defPPr>
    <a:lvl1pPr algn="ctr" rtl="0" eaLnBrk="0" fontAlgn="base" hangingPunct="0">
      <a:spcBef>
        <a:spcPct val="0"/>
      </a:spcBef>
      <a:spcAft>
        <a:spcPct val="0"/>
      </a:spcAft>
      <a:defRPr sz="2800" b="1" kern="1200">
        <a:solidFill>
          <a:schemeClr val="tx1"/>
        </a:solidFill>
        <a:latin typeface="Arial" panose="020B0604020202020204" pitchFamily="34" charset="0"/>
        <a:ea typeface="+mn-ea"/>
        <a:cs typeface="+mn-cs"/>
      </a:defRPr>
    </a:lvl1pPr>
    <a:lvl2pPr marL="457200" algn="ctr" rtl="0" eaLnBrk="0" fontAlgn="base" hangingPunct="0">
      <a:spcBef>
        <a:spcPct val="0"/>
      </a:spcBef>
      <a:spcAft>
        <a:spcPct val="0"/>
      </a:spcAft>
      <a:defRPr sz="2800" b="1" kern="1200">
        <a:solidFill>
          <a:schemeClr val="tx1"/>
        </a:solidFill>
        <a:latin typeface="Arial" panose="020B0604020202020204" pitchFamily="34" charset="0"/>
        <a:ea typeface="+mn-ea"/>
        <a:cs typeface="+mn-cs"/>
      </a:defRPr>
    </a:lvl2pPr>
    <a:lvl3pPr marL="914400" algn="ctr" rtl="0" eaLnBrk="0" fontAlgn="base" hangingPunct="0">
      <a:spcBef>
        <a:spcPct val="0"/>
      </a:spcBef>
      <a:spcAft>
        <a:spcPct val="0"/>
      </a:spcAft>
      <a:defRPr sz="2800" b="1" kern="1200">
        <a:solidFill>
          <a:schemeClr val="tx1"/>
        </a:solidFill>
        <a:latin typeface="Arial" panose="020B0604020202020204" pitchFamily="34" charset="0"/>
        <a:ea typeface="+mn-ea"/>
        <a:cs typeface="+mn-cs"/>
      </a:defRPr>
    </a:lvl3pPr>
    <a:lvl4pPr marL="1371600" algn="ctr" rtl="0" eaLnBrk="0" fontAlgn="base" hangingPunct="0">
      <a:spcBef>
        <a:spcPct val="0"/>
      </a:spcBef>
      <a:spcAft>
        <a:spcPct val="0"/>
      </a:spcAft>
      <a:defRPr sz="2800" b="1" kern="1200">
        <a:solidFill>
          <a:schemeClr val="tx1"/>
        </a:solidFill>
        <a:latin typeface="Arial" panose="020B0604020202020204" pitchFamily="34" charset="0"/>
        <a:ea typeface="+mn-ea"/>
        <a:cs typeface="+mn-cs"/>
      </a:defRPr>
    </a:lvl4pPr>
    <a:lvl5pPr marL="1828800" algn="ctr" rtl="0" eaLnBrk="0" fontAlgn="base" hangingPunct="0">
      <a:spcBef>
        <a:spcPct val="0"/>
      </a:spcBef>
      <a:spcAft>
        <a:spcPct val="0"/>
      </a:spcAft>
      <a:defRPr sz="2800" b="1" kern="1200">
        <a:solidFill>
          <a:schemeClr val="tx1"/>
        </a:solidFill>
        <a:latin typeface="Arial" panose="020B0604020202020204" pitchFamily="34" charset="0"/>
        <a:ea typeface="+mn-ea"/>
        <a:cs typeface="+mn-cs"/>
      </a:defRPr>
    </a:lvl5pPr>
    <a:lvl6pPr marL="2286000" algn="l" defTabSz="914400" rtl="0" eaLnBrk="1" latinLnBrk="0" hangingPunct="1">
      <a:defRPr sz="2800" b="1" kern="1200">
        <a:solidFill>
          <a:schemeClr val="tx1"/>
        </a:solidFill>
        <a:latin typeface="Arial" panose="020B0604020202020204" pitchFamily="34" charset="0"/>
        <a:ea typeface="+mn-ea"/>
        <a:cs typeface="+mn-cs"/>
      </a:defRPr>
    </a:lvl6pPr>
    <a:lvl7pPr marL="2743200" algn="l" defTabSz="914400" rtl="0" eaLnBrk="1" latinLnBrk="0" hangingPunct="1">
      <a:defRPr sz="2800" b="1" kern="1200">
        <a:solidFill>
          <a:schemeClr val="tx1"/>
        </a:solidFill>
        <a:latin typeface="Arial" panose="020B0604020202020204" pitchFamily="34" charset="0"/>
        <a:ea typeface="+mn-ea"/>
        <a:cs typeface="+mn-cs"/>
      </a:defRPr>
    </a:lvl7pPr>
    <a:lvl8pPr marL="3200400" algn="l" defTabSz="914400" rtl="0" eaLnBrk="1" latinLnBrk="0" hangingPunct="1">
      <a:defRPr sz="2800" b="1" kern="1200">
        <a:solidFill>
          <a:schemeClr val="tx1"/>
        </a:solidFill>
        <a:latin typeface="Arial" panose="020B0604020202020204" pitchFamily="34" charset="0"/>
        <a:ea typeface="+mn-ea"/>
        <a:cs typeface="+mn-cs"/>
      </a:defRPr>
    </a:lvl8pPr>
    <a:lvl9pPr marL="3657600" algn="l" defTabSz="914400" rtl="0" eaLnBrk="1" latinLnBrk="0" hangingPunct="1">
      <a:defRPr sz="28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Beus" initials="JB" lastIdx="3" clrIdx="0">
    <p:extLst>
      <p:ext uri="{19B8F6BF-5375-455C-9EA6-DF929625EA0E}">
        <p15:presenceInfo xmlns:p15="http://schemas.microsoft.com/office/powerpoint/2012/main" userId="S::j.beus@ginko-stiftung.de::2a524e2f-911e-431e-8a88-32a2a35c33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22A44"/>
    <a:srgbClr val="004400"/>
    <a:srgbClr val="B74141"/>
    <a:srgbClr val="006600"/>
    <a:srgbClr val="FF3300"/>
    <a:srgbClr val="83B200"/>
    <a:srgbClr val="EAEAEA"/>
    <a:srgbClr val="99FF66"/>
    <a:srgbClr val="AFF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 v="8" dt="2019-10-07T21:11:33.5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snapToGrid="0">
      <p:cViewPr varScale="1">
        <p:scale>
          <a:sx n="81" d="100"/>
          <a:sy n="81" d="100"/>
        </p:scale>
        <p:origin x="1498"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0" d="100"/>
          <a:sy n="60" d="100"/>
        </p:scale>
        <p:origin x="2443"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050"/>
          <p:cNvSpPr>
            <a:spLocks noGrp="1" noChangeArrowheads="1"/>
          </p:cNvSpPr>
          <p:nvPr>
            <p:ph type="hdr" sz="quarter"/>
          </p:nvPr>
        </p:nvSpPr>
        <p:spPr bwMode="auto">
          <a:xfrm>
            <a:off x="3" y="0"/>
            <a:ext cx="2887763" cy="496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Arial" charset="0"/>
              </a:defRPr>
            </a:lvl1pPr>
          </a:lstStyle>
          <a:p>
            <a:pPr>
              <a:defRPr/>
            </a:pPr>
            <a:endParaRPr lang="de-DE" altLang="de-DE"/>
          </a:p>
        </p:txBody>
      </p:sp>
      <p:sp>
        <p:nvSpPr>
          <p:cNvPr id="77827" name="Rectangle 2051"/>
          <p:cNvSpPr>
            <a:spLocks noGrp="1" noChangeArrowheads="1"/>
          </p:cNvSpPr>
          <p:nvPr>
            <p:ph type="dt" sz="quarter" idx="1"/>
          </p:nvPr>
        </p:nvSpPr>
        <p:spPr bwMode="auto">
          <a:xfrm>
            <a:off x="3774977" y="0"/>
            <a:ext cx="2887763" cy="496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de-DE" altLang="de-DE"/>
          </a:p>
        </p:txBody>
      </p:sp>
      <p:sp>
        <p:nvSpPr>
          <p:cNvPr id="77828" name="Rectangle 2052"/>
          <p:cNvSpPr>
            <a:spLocks noGrp="1" noChangeArrowheads="1"/>
          </p:cNvSpPr>
          <p:nvPr>
            <p:ph type="ftr" sz="quarter" idx="2"/>
          </p:nvPr>
        </p:nvSpPr>
        <p:spPr bwMode="auto">
          <a:xfrm>
            <a:off x="3" y="9430068"/>
            <a:ext cx="2887763" cy="496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Arial" charset="0"/>
              </a:defRPr>
            </a:lvl1pPr>
          </a:lstStyle>
          <a:p>
            <a:pPr>
              <a:defRPr/>
            </a:pPr>
            <a:endParaRPr lang="de-DE" altLang="de-DE"/>
          </a:p>
        </p:txBody>
      </p:sp>
      <p:sp>
        <p:nvSpPr>
          <p:cNvPr id="77829" name="Rectangle 2053"/>
          <p:cNvSpPr>
            <a:spLocks noGrp="1" noChangeArrowheads="1"/>
          </p:cNvSpPr>
          <p:nvPr>
            <p:ph type="sldNum" sz="quarter" idx="3"/>
          </p:nvPr>
        </p:nvSpPr>
        <p:spPr bwMode="auto">
          <a:xfrm>
            <a:off x="3774977" y="9430068"/>
            <a:ext cx="2887763" cy="496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96495C3C-5106-4C53-8426-2BC4C26A0EB8}" type="slidenum">
              <a:rPr lang="de-DE" altLang="de-DE"/>
              <a:pPr/>
              <a:t>‹Nr.›</a:t>
            </a:fld>
            <a:endParaRPr lang="de-DE" altLang="de-DE"/>
          </a:p>
        </p:txBody>
      </p:sp>
    </p:spTree>
    <p:extLst>
      <p:ext uri="{BB962C8B-B14F-4D97-AF65-F5344CB8AC3E}">
        <p14:creationId xmlns:p14="http://schemas.microsoft.com/office/powerpoint/2010/main" val="28500520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3" y="0"/>
            <a:ext cx="2887763" cy="496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rgbClr val="004400"/>
                </a:solidFill>
                <a:latin typeface="Arial" charset="0"/>
              </a:defRPr>
            </a:lvl1pPr>
          </a:lstStyle>
          <a:p>
            <a:pPr>
              <a:defRPr/>
            </a:pPr>
            <a:endParaRPr lang="de-DE" altLang="de-DE"/>
          </a:p>
        </p:txBody>
      </p:sp>
      <p:sp>
        <p:nvSpPr>
          <p:cNvPr id="26627" name="Rectangle 3"/>
          <p:cNvSpPr>
            <a:spLocks noGrp="1" noChangeArrowheads="1"/>
          </p:cNvSpPr>
          <p:nvPr>
            <p:ph type="dt" idx="1"/>
          </p:nvPr>
        </p:nvSpPr>
        <p:spPr bwMode="auto">
          <a:xfrm>
            <a:off x="3774977" y="0"/>
            <a:ext cx="2887763" cy="496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004400"/>
                </a:solidFill>
                <a:latin typeface="Arial" charset="0"/>
              </a:defRPr>
            </a:lvl1pPr>
          </a:lstStyle>
          <a:p>
            <a:pPr>
              <a:defRPr/>
            </a:pPr>
            <a:endParaRPr lang="de-DE" altLang="de-DE"/>
          </a:p>
        </p:txBody>
      </p:sp>
      <p:sp>
        <p:nvSpPr>
          <p:cNvPr id="21508" name="Rectangle 4"/>
          <p:cNvSpPr>
            <a:spLocks noGrp="1" noRot="1" noChangeAspect="1" noChangeArrowheads="1" noTextEdit="1"/>
          </p:cNvSpPr>
          <p:nvPr>
            <p:ph type="sldImg" idx="2"/>
          </p:nvPr>
        </p:nvSpPr>
        <p:spPr bwMode="auto">
          <a:xfrm>
            <a:off x="850900" y="744538"/>
            <a:ext cx="4960938"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9" name="Rectangle 5"/>
          <p:cNvSpPr>
            <a:spLocks noGrp="1" noChangeArrowheads="1"/>
          </p:cNvSpPr>
          <p:nvPr>
            <p:ph type="body" sz="quarter" idx="3"/>
          </p:nvPr>
        </p:nvSpPr>
        <p:spPr bwMode="auto">
          <a:xfrm>
            <a:off x="888785" y="4715035"/>
            <a:ext cx="4885171" cy="446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noProof="0"/>
              <a:t>Klicken Sie, um die Formate des Vorlagentextes zu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26630" name="Rectangle 6"/>
          <p:cNvSpPr>
            <a:spLocks noGrp="1" noChangeArrowheads="1"/>
          </p:cNvSpPr>
          <p:nvPr>
            <p:ph type="ftr" sz="quarter" idx="4"/>
          </p:nvPr>
        </p:nvSpPr>
        <p:spPr bwMode="auto">
          <a:xfrm>
            <a:off x="3" y="9430068"/>
            <a:ext cx="2887763" cy="496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rgbClr val="004400"/>
                </a:solidFill>
                <a:latin typeface="Arial" charset="0"/>
              </a:defRPr>
            </a:lvl1pPr>
          </a:lstStyle>
          <a:p>
            <a:pPr>
              <a:defRPr/>
            </a:pPr>
            <a:endParaRPr lang="de-DE" altLang="de-DE"/>
          </a:p>
        </p:txBody>
      </p:sp>
      <p:sp>
        <p:nvSpPr>
          <p:cNvPr id="26631" name="Rectangle 7"/>
          <p:cNvSpPr>
            <a:spLocks noGrp="1" noChangeArrowheads="1"/>
          </p:cNvSpPr>
          <p:nvPr>
            <p:ph type="sldNum" sz="quarter" idx="5"/>
          </p:nvPr>
        </p:nvSpPr>
        <p:spPr bwMode="auto">
          <a:xfrm>
            <a:off x="3774977" y="9430068"/>
            <a:ext cx="2887763" cy="496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rgbClr val="004400"/>
                </a:solidFill>
              </a:defRPr>
            </a:lvl1pPr>
          </a:lstStyle>
          <a:p>
            <a:fld id="{8495E5D4-D0D2-4881-949A-F7188CD1CEFD}" type="slidenum">
              <a:rPr lang="de-DE" altLang="de-DE"/>
              <a:pPr/>
              <a:t>‹Nr.›</a:t>
            </a:fld>
            <a:endParaRPr lang="de-DE" altLang="de-DE"/>
          </a:p>
        </p:txBody>
      </p:sp>
    </p:spTree>
    <p:extLst>
      <p:ext uri="{BB962C8B-B14F-4D97-AF65-F5344CB8AC3E}">
        <p14:creationId xmlns:p14="http://schemas.microsoft.com/office/powerpoint/2010/main" val="7001591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tarkbleiben.nrw.d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Wingdings" panose="05000000000000000000" pitchFamily="2" charset="2"/>
              <a:buChar char="à"/>
            </a:pPr>
            <a:endParaRPr lang="de-DE" sz="1400" b="1" dirty="0">
              <a:latin typeface="+mn-lt"/>
            </a:endParaRP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1</a:t>
            </a:fld>
            <a:endParaRPr lang="de-DE" altLang="de-DE"/>
          </a:p>
        </p:txBody>
      </p:sp>
    </p:spTree>
    <p:extLst>
      <p:ext uri="{BB962C8B-B14F-4D97-AF65-F5344CB8AC3E}">
        <p14:creationId xmlns:p14="http://schemas.microsoft.com/office/powerpoint/2010/main" val="1939408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spcBef>
                <a:spcPts val="600"/>
              </a:spcBef>
              <a:spcAft>
                <a:spcPts val="0"/>
              </a:spcAft>
            </a:pPr>
            <a:endParaRPr lang="de-DE" b="1" dirty="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95E5D4-D0D2-4881-949A-F7188CD1CEFD}" type="slidenum">
              <a:rPr kumimoji="0" lang="de-DE" altLang="de-DE" sz="1200" b="1" i="0" u="none" strike="noStrike" kern="1200" cap="none" spc="0" normalizeH="0" baseline="0" noProof="0" smtClean="0">
                <a:ln>
                  <a:noFill/>
                </a:ln>
                <a:solidFill>
                  <a:srgbClr val="0044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de-DE" altLang="de-DE" sz="1200" b="1" i="0" u="none" strike="noStrike" kern="1200" cap="none" spc="0" normalizeH="0" baseline="0" noProof="0">
              <a:ln>
                <a:noFill/>
              </a:ln>
              <a:solidFill>
                <a:srgbClr val="0044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4895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0"/>
              </a:spcBef>
            </a:pPr>
            <a:r>
              <a:rPr lang="de-DE" sz="1400" b="1" dirty="0">
                <a:latin typeface="+mn-lt"/>
              </a:rPr>
              <a:t>Zum Konzept von </a:t>
            </a:r>
            <a:r>
              <a:rPr lang="de-DE" sz="1400" b="1" u="sng" dirty="0">
                <a:latin typeface="+mn-lt"/>
              </a:rPr>
              <a:t>Stark bleiben </a:t>
            </a:r>
            <a:r>
              <a:rPr lang="de-DE" sz="1400" b="1" dirty="0">
                <a:latin typeface="+mn-lt"/>
              </a:rPr>
              <a:t>gehört: </a:t>
            </a:r>
          </a:p>
          <a:p>
            <a:pPr>
              <a:spcBef>
                <a:spcPts val="0"/>
              </a:spcBef>
            </a:pPr>
            <a:r>
              <a:rPr lang="de-DE" sz="1400" b="1" dirty="0">
                <a:latin typeface="+mn-lt"/>
              </a:rPr>
              <a:t>Landesweiter Einsatz unseres Aktionsstandes auf regionalen Gesundheitstagen / Seniorenmessen (Region, Stadt, Quartier)</a:t>
            </a:r>
          </a:p>
          <a:p>
            <a:pPr>
              <a:spcBef>
                <a:spcPts val="0"/>
              </a:spcBef>
            </a:pPr>
            <a:endParaRPr lang="de-DE" sz="1400" b="1" dirty="0">
              <a:latin typeface="+mn-lt"/>
            </a:endParaRPr>
          </a:p>
          <a:p>
            <a:pPr>
              <a:spcBef>
                <a:spcPts val="0"/>
              </a:spcBef>
            </a:pPr>
            <a:r>
              <a:rPr lang="de-DE" sz="1400" b="1" dirty="0">
                <a:latin typeface="+mn-lt"/>
              </a:rPr>
              <a:t>Was bieten wir: </a:t>
            </a:r>
          </a:p>
          <a:p>
            <a:pPr marL="171450" indent="-171450">
              <a:spcBef>
                <a:spcPts val="0"/>
              </a:spcBef>
              <a:buFont typeface="Arial" panose="020B0604020202020204" pitchFamily="34" charset="0"/>
              <a:buChar char="•"/>
            </a:pPr>
            <a:r>
              <a:rPr lang="de-DE" sz="1400" b="1" dirty="0">
                <a:latin typeface="+mn-lt"/>
              </a:rPr>
              <a:t>Standbetreuung mit qualifizierten erfahrenen Mitarbeitenden,</a:t>
            </a:r>
          </a:p>
          <a:p>
            <a:pPr marL="171450" indent="-171450">
              <a:spcBef>
                <a:spcPts val="0"/>
              </a:spcBef>
              <a:buFont typeface="Arial" panose="020B0604020202020204" pitchFamily="34" charset="0"/>
              <a:buChar char="•"/>
            </a:pPr>
            <a:r>
              <a:rPr lang="de-DE" sz="1400" b="1" dirty="0">
                <a:latin typeface="+mn-lt"/>
              </a:rPr>
              <a:t>Ansprache von Besucher/innen, </a:t>
            </a:r>
          </a:p>
          <a:p>
            <a:pPr marL="171450" indent="-171450">
              <a:spcBef>
                <a:spcPts val="0"/>
              </a:spcBef>
              <a:buFont typeface="Arial" panose="020B0604020202020204" pitchFamily="34" charset="0"/>
              <a:buChar char="•"/>
            </a:pPr>
            <a:r>
              <a:rPr lang="de-DE" sz="1400" b="1" dirty="0">
                <a:latin typeface="+mn-lt"/>
              </a:rPr>
              <a:t>„Quiz“-Angebot am Tablet, </a:t>
            </a:r>
          </a:p>
          <a:p>
            <a:pPr marL="171450" indent="-171450">
              <a:spcBef>
                <a:spcPts val="0"/>
              </a:spcBef>
              <a:buFont typeface="Arial" panose="020B0604020202020204" pitchFamily="34" charset="0"/>
              <a:buChar char="•"/>
            </a:pPr>
            <a:r>
              <a:rPr lang="de-DE" sz="1400" b="1" dirty="0">
                <a:latin typeface="+mn-lt"/>
              </a:rPr>
              <a:t>Infomaterialien und Give-Aways  </a:t>
            </a:r>
          </a:p>
          <a:p>
            <a:pPr>
              <a:spcBef>
                <a:spcPts val="0"/>
              </a:spcBef>
            </a:pPr>
            <a:endParaRPr lang="de-DE" sz="1400" b="1" dirty="0">
              <a:latin typeface="+mn-lt"/>
            </a:endParaRPr>
          </a:p>
          <a:p>
            <a:pPr>
              <a:spcBef>
                <a:spcPts val="0"/>
              </a:spcBef>
            </a:pPr>
            <a:r>
              <a:rPr lang="de-DE" sz="1400" dirty="0">
                <a:latin typeface="+mn-lt"/>
              </a:rPr>
              <a:t>Ginko: </a:t>
            </a:r>
          </a:p>
          <a:p>
            <a:pPr marL="285750" indent="-285750">
              <a:spcBef>
                <a:spcPts val="0"/>
              </a:spcBef>
              <a:buFont typeface="Arial" panose="020B0604020202020204" pitchFamily="34" charset="0"/>
              <a:buChar char="•"/>
            </a:pPr>
            <a:r>
              <a:rPr lang="de-DE" sz="1400" dirty="0">
                <a:latin typeface="+mn-lt"/>
              </a:rPr>
              <a:t>Terminbuchung über </a:t>
            </a:r>
            <a:r>
              <a:rPr lang="de-DE" sz="1400" dirty="0" err="1">
                <a:latin typeface="+mn-lt"/>
              </a:rPr>
              <a:t>ginko</a:t>
            </a:r>
            <a:endParaRPr lang="de-DE" sz="1400" dirty="0">
              <a:latin typeface="+mn-lt"/>
            </a:endParaRPr>
          </a:p>
          <a:p>
            <a:pPr marL="285750" indent="-285750">
              <a:spcBef>
                <a:spcPts val="0"/>
              </a:spcBef>
              <a:buFont typeface="Arial" panose="020B0604020202020204" pitchFamily="34" charset="0"/>
              <a:buChar char="•"/>
            </a:pPr>
            <a:r>
              <a:rPr lang="de-DE" sz="1400" dirty="0">
                <a:latin typeface="+mn-lt"/>
              </a:rPr>
              <a:t>Auf- und Abbau sowie Transport</a:t>
            </a:r>
          </a:p>
          <a:p>
            <a:pPr>
              <a:spcBef>
                <a:spcPts val="0"/>
              </a:spcBef>
            </a:pPr>
            <a:endParaRPr lang="de-DE" sz="1400" dirty="0">
              <a:latin typeface="+mn-lt"/>
            </a:endParaRPr>
          </a:p>
          <a:p>
            <a:pPr marL="171450" indent="-171450">
              <a:spcBef>
                <a:spcPts val="0"/>
              </a:spcBef>
              <a:buFont typeface="Arial" panose="020B0604020202020204" pitchFamily="34" charset="0"/>
              <a:buChar char="•"/>
            </a:pPr>
            <a:r>
              <a:rPr lang="de-DE" sz="1400" dirty="0">
                <a:latin typeface="+mn-lt"/>
              </a:rPr>
              <a:t>(Amts)Apotheker/in (wünschenswert)</a:t>
            </a:r>
          </a:p>
          <a:p>
            <a:pPr marL="171450" indent="-171450">
              <a:spcBef>
                <a:spcPts val="0"/>
              </a:spcBef>
              <a:buFont typeface="Arial" panose="020B0604020202020204" pitchFamily="34" charset="0"/>
              <a:buChar char="•"/>
            </a:pPr>
            <a:r>
              <a:rPr lang="de-DE" sz="1400" dirty="0">
                <a:latin typeface="+mn-lt"/>
              </a:rPr>
              <a:t>Vernetzung mit örtlicher Suchthilfe/-prävention vor Ort</a:t>
            </a: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12</a:t>
            </a:fld>
            <a:endParaRPr lang="de-DE" altLang="de-DE"/>
          </a:p>
        </p:txBody>
      </p:sp>
    </p:spTree>
    <p:extLst>
      <p:ext uri="{BB962C8B-B14F-4D97-AF65-F5344CB8AC3E}">
        <p14:creationId xmlns:p14="http://schemas.microsoft.com/office/powerpoint/2010/main" val="3432892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400" dirty="0">
              <a:latin typeface="+mn-lt"/>
            </a:endParaRP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13</a:t>
            </a:fld>
            <a:endParaRPr lang="de-DE" altLang="de-DE"/>
          </a:p>
        </p:txBody>
      </p:sp>
    </p:spTree>
    <p:extLst>
      <p:ext uri="{BB962C8B-B14F-4D97-AF65-F5344CB8AC3E}">
        <p14:creationId xmlns:p14="http://schemas.microsoft.com/office/powerpoint/2010/main" val="114403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400" dirty="0">
              <a:latin typeface="+mn-lt"/>
            </a:endParaRP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14</a:t>
            </a:fld>
            <a:endParaRPr lang="de-DE" altLang="de-DE"/>
          </a:p>
        </p:txBody>
      </p:sp>
    </p:spTree>
    <p:extLst>
      <p:ext uri="{BB962C8B-B14F-4D97-AF65-F5344CB8AC3E}">
        <p14:creationId xmlns:p14="http://schemas.microsoft.com/office/powerpoint/2010/main" val="3564045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400" dirty="0">
              <a:latin typeface="+mn-lt"/>
            </a:endParaRP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15</a:t>
            </a:fld>
            <a:endParaRPr lang="de-DE" altLang="de-DE"/>
          </a:p>
        </p:txBody>
      </p:sp>
    </p:spTree>
    <p:extLst>
      <p:ext uri="{BB962C8B-B14F-4D97-AF65-F5344CB8AC3E}">
        <p14:creationId xmlns:p14="http://schemas.microsoft.com/office/powerpoint/2010/main" val="3491857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Wingdings" panose="05000000000000000000" pitchFamily="2" charset="2"/>
              <a:buChar char="à"/>
            </a:pPr>
            <a:r>
              <a:rPr lang="de-DE" sz="1400" dirty="0">
                <a:latin typeface="+mn-lt"/>
                <a:sym typeface="Wingdings" panose="05000000000000000000" pitchFamily="2" charset="2"/>
              </a:rPr>
              <a:t>Auf der Seite</a:t>
            </a:r>
            <a:r>
              <a:rPr lang="de-DE" sz="1400" dirty="0">
                <a:solidFill>
                  <a:srgbClr val="FF0000"/>
                </a:solidFill>
                <a:latin typeface="+mn-lt"/>
                <a:sym typeface="Wingdings" panose="05000000000000000000" pitchFamily="2" charset="2"/>
              </a:rPr>
              <a:t> </a:t>
            </a:r>
            <a:r>
              <a:rPr lang="de-DE" sz="1400" dirty="0">
                <a:solidFill>
                  <a:srgbClr val="FF0000"/>
                </a:solidFill>
                <a:latin typeface="+mn-lt"/>
                <a:sym typeface="Wingdings" panose="05000000000000000000" pitchFamily="2" charset="2"/>
                <a:hlinkClick r:id="rId3">
                  <a:extLst>
                    <a:ext uri="{A12FA001-AC4F-418D-AE19-62706E023703}">
                      <ahyp:hlinkClr xmlns:ahyp="http://schemas.microsoft.com/office/drawing/2018/hyperlinkcolor" val="tx"/>
                    </a:ext>
                  </a:extLst>
                </a:hlinkClick>
              </a:rPr>
              <a:t>www.starkbleiben.nrw.de</a:t>
            </a:r>
            <a:r>
              <a:rPr lang="de-DE" sz="1400" dirty="0">
                <a:solidFill>
                  <a:srgbClr val="FF0000"/>
                </a:solidFill>
                <a:latin typeface="+mn-lt"/>
                <a:sym typeface="Wingdings" panose="05000000000000000000" pitchFamily="2" charset="2"/>
              </a:rPr>
              <a:t> </a:t>
            </a:r>
            <a:r>
              <a:rPr lang="de-DE" sz="1400" dirty="0">
                <a:latin typeface="+mn-lt"/>
                <a:sym typeface="Wingdings" panose="05000000000000000000" pitchFamily="2" charset="2"/>
              </a:rPr>
              <a:t>sind weiterführende Informationen und Angebote zu finden. Zum Beispiel: </a:t>
            </a:r>
          </a:p>
          <a:p>
            <a:pPr marL="285750" indent="-285750">
              <a:buFont typeface="Wingdings" panose="05000000000000000000" pitchFamily="2" charset="2"/>
              <a:buChar char="à"/>
            </a:pPr>
            <a:r>
              <a:rPr lang="de-DE" sz="1400" dirty="0">
                <a:latin typeface="+mn-lt"/>
                <a:sym typeface="Wingdings" panose="05000000000000000000" pitchFamily="2" charset="2"/>
              </a:rPr>
              <a:t>Videos zu unterschiedlichen Themen </a:t>
            </a:r>
          </a:p>
          <a:p>
            <a:pPr marL="285750" indent="-285750">
              <a:buFont typeface="Wingdings" panose="05000000000000000000" pitchFamily="2" charset="2"/>
              <a:buChar char="à"/>
            </a:pPr>
            <a:r>
              <a:rPr lang="de-DE" sz="1400" dirty="0">
                <a:latin typeface="+mn-lt"/>
                <a:sym typeface="Wingdings" panose="05000000000000000000" pitchFamily="2" charset="2"/>
              </a:rPr>
              <a:t>Medikamentenquiz &amp; Alkoholquiz </a:t>
            </a:r>
          </a:p>
          <a:p>
            <a:pPr marL="285750" indent="-285750">
              <a:buFont typeface="Wingdings" panose="05000000000000000000" pitchFamily="2" charset="2"/>
              <a:buChar char="à"/>
            </a:pPr>
            <a:r>
              <a:rPr lang="de-DE" sz="1400" dirty="0">
                <a:latin typeface="+mn-lt"/>
                <a:sym typeface="Wingdings" panose="05000000000000000000" pitchFamily="2" charset="2"/>
              </a:rPr>
              <a:t>Termine für Veranstaltungen</a:t>
            </a:r>
          </a:p>
          <a:p>
            <a:pPr marL="285750" indent="-285750">
              <a:buFont typeface="Wingdings" panose="05000000000000000000" pitchFamily="2" charset="2"/>
              <a:buChar char="à"/>
            </a:pPr>
            <a:r>
              <a:rPr lang="de-DE" sz="1400" dirty="0">
                <a:latin typeface="+mn-lt"/>
                <a:sym typeface="Wingdings" panose="05000000000000000000" pitchFamily="2" charset="2"/>
              </a:rPr>
              <a:t>Downloadmöglichkeiten diverser Flyer und Broschüren</a:t>
            </a: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16</a:t>
            </a:fld>
            <a:endParaRPr lang="de-DE" altLang="de-DE"/>
          </a:p>
        </p:txBody>
      </p:sp>
    </p:spTree>
    <p:extLst>
      <p:ext uri="{BB962C8B-B14F-4D97-AF65-F5344CB8AC3E}">
        <p14:creationId xmlns:p14="http://schemas.microsoft.com/office/powerpoint/2010/main" val="1216192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400" dirty="0">
                <a:latin typeface="+mn-lt"/>
                <a:sym typeface="Wingdings" panose="05000000000000000000" pitchFamily="2" charset="2"/>
              </a:rPr>
              <a:t> </a:t>
            </a:r>
            <a:r>
              <a:rPr lang="de-DE" sz="1400" dirty="0"/>
              <a:t>Richtig ist Antwort A:</a:t>
            </a:r>
            <a:br>
              <a:rPr lang="de-DE" sz="1400" dirty="0"/>
            </a:br>
            <a:r>
              <a:rPr lang="de-DE" sz="1400" dirty="0"/>
              <a:t>Ältere Menschen haben weniger Wasser im Körper und reagieren deshalb empfindlicher auf Alkohol. Sie nehmen zudem häufiger Medikamente ein, die in Verbindung mit Alkohol zu Nebenwirkungen führen – dadurch entstehen zusätzliche Risiken. Bei Frauen wirkt Alkohol allgemein stärker, weil ihr Wasseranteil im Körpergewebe geringer ist als bei Männern.</a:t>
            </a:r>
          </a:p>
          <a:p>
            <a:endParaRPr lang="de-DE" sz="1400" dirty="0">
              <a:latin typeface="+mn-lt"/>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17</a:t>
            </a:fld>
            <a:endParaRPr lang="de-DE" altLang="de-DE"/>
          </a:p>
        </p:txBody>
      </p:sp>
    </p:spTree>
    <p:extLst>
      <p:ext uri="{BB962C8B-B14F-4D97-AF65-F5344CB8AC3E}">
        <p14:creationId xmlns:p14="http://schemas.microsoft.com/office/powerpoint/2010/main" val="1955702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rtl="0" fontAlgn="base"/>
            <a:r>
              <a:rPr lang="de-DE" sz="1400" dirty="0">
                <a:latin typeface="+mn-lt"/>
                <a:sym typeface="Wingdings" panose="05000000000000000000" pitchFamily="2" charset="2"/>
              </a:rPr>
              <a:t> </a:t>
            </a:r>
            <a:r>
              <a:rPr lang="de-DE" sz="1400" b="0" i="0" u="none" strike="noStrike" dirty="0">
                <a:solidFill>
                  <a:srgbClr val="000000"/>
                </a:solidFill>
                <a:effectLst/>
                <a:latin typeface="Calibri" panose="020F0502020204030204" pitchFamily="34" charset="0"/>
                <a:cs typeface="Calibri" panose="020F0502020204030204" pitchFamily="34" charset="0"/>
              </a:rPr>
              <a:t>Richtig ist Antwort C:</a:t>
            </a:r>
            <a:r>
              <a:rPr lang="en-US" sz="1400" b="0" i="0" dirty="0">
                <a:effectLst/>
                <a:latin typeface="Calibri" panose="020F0502020204030204" pitchFamily="34" charset="0"/>
                <a:cs typeface="Calibri" panose="020F0502020204030204" pitchFamily="34" charset="0"/>
              </a:rPr>
              <a:t>​</a:t>
            </a:r>
          </a:p>
          <a:p>
            <a:pPr algn="l" rtl="0" fontAlgn="base"/>
            <a:r>
              <a:rPr lang="de-DE" sz="1400" b="0" i="0" u="none" strike="noStrike" dirty="0">
                <a:solidFill>
                  <a:srgbClr val="000000"/>
                </a:solidFill>
                <a:effectLst/>
                <a:latin typeface="Calibri" panose="020F0502020204030204" pitchFamily="34" charset="0"/>
                <a:cs typeface="Calibri" panose="020F0502020204030204" pitchFamily="34" charset="0"/>
              </a:rPr>
              <a:t>Alkohol beruhigt zwar die Magennerven, fördert aber keineswegs die Verdauung. </a:t>
            </a:r>
            <a:r>
              <a:rPr lang="en-US" sz="1400" b="0" i="0" dirty="0">
                <a:effectLst/>
                <a:latin typeface="Calibri" panose="020F0502020204030204" pitchFamily="34" charset="0"/>
                <a:cs typeface="Calibri" panose="020F0502020204030204" pitchFamily="34" charset="0"/>
              </a:rPr>
              <a:t>​</a:t>
            </a:r>
          </a:p>
          <a:p>
            <a:pPr algn="l" rtl="0" fontAlgn="base"/>
            <a:r>
              <a:rPr lang="de-DE" sz="1400" b="0" i="0" u="none" strike="noStrike" dirty="0">
                <a:solidFill>
                  <a:srgbClr val="000000"/>
                </a:solidFill>
                <a:effectLst/>
                <a:latin typeface="Calibri" panose="020F0502020204030204" pitchFamily="34" charset="0"/>
                <a:cs typeface="Calibri" panose="020F0502020204030204" pitchFamily="34" charset="0"/>
              </a:rPr>
              <a:t>Der Verdauungsprozess wird sogar verzögert – denn während der Alkohol zuerst abgebaut werden muss, bleibt der Festbraten im Magen liegen.</a:t>
            </a:r>
            <a:endParaRPr lang="en-US" sz="1400" b="0" i="0" dirty="0">
              <a:effectLst/>
              <a:latin typeface="Calibri" panose="020F0502020204030204" pitchFamily="34" charset="0"/>
              <a:cs typeface="Calibri" panose="020F0502020204030204" pitchFamily="34" charset="0"/>
            </a:endParaRP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18</a:t>
            </a:fld>
            <a:endParaRPr lang="de-DE" altLang="de-DE"/>
          </a:p>
        </p:txBody>
      </p:sp>
    </p:spTree>
    <p:extLst>
      <p:ext uri="{BB962C8B-B14F-4D97-AF65-F5344CB8AC3E}">
        <p14:creationId xmlns:p14="http://schemas.microsoft.com/office/powerpoint/2010/main" val="1849002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400" dirty="0">
                <a:latin typeface="+mn-lt"/>
                <a:sym typeface="Wingdings" panose="05000000000000000000" pitchFamily="2" charset="2"/>
              </a:rPr>
              <a:t> </a:t>
            </a:r>
            <a:r>
              <a:rPr lang="de-DE" sz="1400" kern="1200" dirty="0">
                <a:solidFill>
                  <a:schemeClr val="tx1"/>
                </a:solidFill>
                <a:effectLst/>
                <a:latin typeface="Arial" panose="020B0604020202020204" pitchFamily="34" charset="0"/>
                <a:ea typeface="+mn-ea"/>
                <a:cs typeface="Arial" panose="020B0604020202020204" pitchFamily="34" charset="0"/>
              </a:rPr>
              <a:t>Richtig ist Antwort B:</a:t>
            </a:r>
            <a:br>
              <a:rPr lang="de-DE" sz="1400" kern="1200" dirty="0">
                <a:solidFill>
                  <a:schemeClr val="tx1"/>
                </a:solidFill>
                <a:effectLst/>
                <a:latin typeface="Arial" panose="020B0604020202020204" pitchFamily="34" charset="0"/>
                <a:ea typeface="+mn-ea"/>
                <a:cs typeface="Arial" panose="020B0604020202020204" pitchFamily="34" charset="0"/>
              </a:rPr>
            </a:br>
            <a:r>
              <a:rPr lang="de-DE" sz="1400" kern="1200" dirty="0">
                <a:solidFill>
                  <a:schemeClr val="tx1"/>
                </a:solidFill>
                <a:effectLst/>
                <a:latin typeface="Arial" panose="020B0604020202020204" pitchFamily="34" charset="0"/>
                <a:ea typeface="+mn-ea"/>
                <a:cs typeface="Arial" panose="020B0604020202020204" pitchFamily="34" charset="0"/>
              </a:rPr>
              <a:t>Erst nach rund 12 Stunden hat der Körper etwa 1,2 Promille – das entspricht ca. sechs Standardgläsern Bier à 0,3l bei Männern und etwa vier Standardgläsern bei Frauen – abgebaut.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400" kern="1200" dirty="0">
                <a:solidFill>
                  <a:schemeClr val="tx1"/>
                </a:solidFill>
                <a:effectLst/>
                <a:latin typeface="Arial" panose="020B0604020202020204" pitchFamily="34" charset="0"/>
                <a:ea typeface="+mn-ea"/>
                <a:cs typeface="Arial" panose="020B0604020202020204" pitchFamily="34" charset="0"/>
              </a:rPr>
              <a:t>Daran ändern weder Kaffee noch Frühstück oder starkes Schwitzen etwas.</a:t>
            </a: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19</a:t>
            </a:fld>
            <a:endParaRPr lang="de-DE" altLang="de-DE"/>
          </a:p>
        </p:txBody>
      </p:sp>
    </p:spTree>
    <p:extLst>
      <p:ext uri="{BB962C8B-B14F-4D97-AF65-F5344CB8AC3E}">
        <p14:creationId xmlns:p14="http://schemas.microsoft.com/office/powerpoint/2010/main" val="2419698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fontAlgn="base"/>
            <a:r>
              <a:rPr lang="de-DE" sz="1400" dirty="0">
                <a:latin typeface="+mn-lt"/>
                <a:sym typeface="Wingdings" panose="05000000000000000000" pitchFamily="2" charset="2"/>
              </a:rPr>
              <a:t> </a:t>
            </a:r>
            <a:r>
              <a:rPr lang="de-DE" sz="1400" b="0" i="0" u="none" strike="noStrike" kern="1200" dirty="0">
                <a:solidFill>
                  <a:schemeClr val="tx1"/>
                </a:solidFill>
                <a:effectLst/>
                <a:latin typeface="Arial" panose="020B0604020202020204" pitchFamily="34" charset="0"/>
                <a:ea typeface="+mn-ea"/>
                <a:cs typeface="Arial" panose="020B0604020202020204" pitchFamily="34" charset="0"/>
              </a:rPr>
              <a:t>Richtig ist die Antwort C:</a:t>
            </a:r>
            <a:r>
              <a:rPr lang="en-US" sz="1400" b="0" i="0" kern="1200" dirty="0">
                <a:solidFill>
                  <a:schemeClr val="tx1"/>
                </a:solidFill>
                <a:effectLst/>
                <a:latin typeface="Arial" panose="020B0604020202020204" pitchFamily="34" charset="0"/>
                <a:ea typeface="+mn-ea"/>
                <a:cs typeface="Arial" panose="020B0604020202020204" pitchFamily="34" charset="0"/>
              </a:rPr>
              <a:t>​</a:t>
            </a:r>
            <a:endParaRPr lang="en-US" sz="1400" b="0" i="0" dirty="0">
              <a:effectLst/>
            </a:endParaRPr>
          </a:p>
          <a:p>
            <a:pPr rtl="0" fontAlgn="base"/>
            <a:r>
              <a:rPr lang="de-DE" sz="1400" b="0" i="0" u="none" strike="noStrike" kern="1200" dirty="0">
                <a:solidFill>
                  <a:schemeClr val="tx1"/>
                </a:solidFill>
                <a:effectLst/>
                <a:latin typeface="Arial" panose="020B0604020202020204" pitchFamily="34" charset="0"/>
                <a:ea typeface="+mn-ea"/>
                <a:cs typeface="Arial" panose="020B0604020202020204" pitchFamily="34" charset="0"/>
              </a:rPr>
              <a:t>Der risikoarme Alkoholkonsum für Frauen liegt bei einem Standardglas Alkohol pro Tag. </a:t>
            </a:r>
            <a:r>
              <a:rPr lang="en-US" sz="1400" b="0" i="0" kern="1200" dirty="0">
                <a:solidFill>
                  <a:schemeClr val="tx1"/>
                </a:solidFill>
                <a:effectLst/>
                <a:latin typeface="Arial" panose="020B0604020202020204" pitchFamily="34" charset="0"/>
                <a:ea typeface="+mn-ea"/>
                <a:cs typeface="Arial" panose="020B0604020202020204" pitchFamily="34" charset="0"/>
              </a:rPr>
              <a:t>​</a:t>
            </a:r>
            <a:endParaRPr lang="en-US" sz="1400" b="0" i="0" dirty="0">
              <a:effectLst/>
            </a:endParaRPr>
          </a:p>
          <a:p>
            <a:pPr rtl="0" fontAlgn="base"/>
            <a:r>
              <a:rPr lang="de-DE" sz="1400" b="0" i="0" u="none" strike="noStrike" kern="1200" dirty="0">
                <a:solidFill>
                  <a:schemeClr val="tx1"/>
                </a:solidFill>
                <a:effectLst/>
                <a:latin typeface="Arial" panose="020B0604020202020204" pitchFamily="34" charset="0"/>
                <a:ea typeface="+mn-ea"/>
                <a:cs typeface="Arial" panose="020B0604020202020204" pitchFamily="34" charset="0"/>
              </a:rPr>
              <a:t>Für Männer gelten bis maximal zwei Standardgläser am Tag als risikoarmer Bereich. </a:t>
            </a:r>
            <a:r>
              <a:rPr lang="en-US" sz="1400" b="0" i="0" kern="1200" dirty="0">
                <a:solidFill>
                  <a:schemeClr val="tx1"/>
                </a:solidFill>
                <a:effectLst/>
                <a:latin typeface="Arial" panose="020B0604020202020204" pitchFamily="34" charset="0"/>
                <a:ea typeface="+mn-ea"/>
                <a:cs typeface="Arial" panose="020B0604020202020204" pitchFamily="34" charset="0"/>
              </a:rPr>
              <a:t>​</a:t>
            </a:r>
            <a:endParaRPr lang="en-US" sz="1400" b="0" i="0" dirty="0">
              <a:effectLst/>
            </a:endParaRPr>
          </a:p>
          <a:p>
            <a:pPr rtl="0" fontAlgn="base"/>
            <a:r>
              <a:rPr lang="de-DE" sz="1400" b="0" i="0" u="none" strike="noStrike" kern="1200" dirty="0">
                <a:solidFill>
                  <a:schemeClr val="tx1"/>
                </a:solidFill>
                <a:effectLst/>
                <a:latin typeface="Arial" panose="020B0604020202020204" pitchFamily="34" charset="0"/>
                <a:ea typeface="+mn-ea"/>
                <a:cs typeface="Arial" panose="020B0604020202020204" pitchFamily="34" charset="0"/>
              </a:rPr>
              <a:t>Täglicher Alkoholkonsum kann zu einer Abhängigkeit führen. Es empfiehlt sich, mindestens zwei trinkfreie Tage pro Woche einzuhalten. Mit zunehmendem Alter lohnt es sich, die Trinkmengen dem Gesundheitszustand anzupassen.</a:t>
            </a:r>
            <a:endParaRPr lang="en-US" sz="1400" b="0" i="0" dirty="0">
              <a:effectLst/>
            </a:endParaRP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20</a:t>
            </a:fld>
            <a:endParaRPr lang="de-DE" altLang="de-DE"/>
          </a:p>
        </p:txBody>
      </p:sp>
    </p:spTree>
    <p:extLst>
      <p:ext uri="{BB962C8B-B14F-4D97-AF65-F5344CB8AC3E}">
        <p14:creationId xmlns:p14="http://schemas.microsoft.com/office/powerpoint/2010/main" val="3816075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Wingdings" panose="05000000000000000000" pitchFamily="2" charset="2"/>
              <a:buChar char="à"/>
            </a:pPr>
            <a:r>
              <a:rPr lang="de-DE" sz="1400" b="1" dirty="0">
                <a:latin typeface="+mn-lt"/>
              </a:rPr>
              <a:t>Alkohol und Medikamente bergen</a:t>
            </a:r>
            <a:r>
              <a:rPr lang="de-DE" sz="1400" b="1" baseline="0" dirty="0">
                <a:latin typeface="+mn-lt"/>
              </a:rPr>
              <a:t> oft unbewusste gesundheitliche Risiken im Alter. </a:t>
            </a:r>
          </a:p>
          <a:p>
            <a:pPr marL="285750" indent="-285750">
              <a:buFont typeface="Wingdings" panose="05000000000000000000" pitchFamily="2" charset="2"/>
              <a:buChar char="à"/>
            </a:pPr>
            <a:r>
              <a:rPr lang="de-DE" sz="1400" b="1" dirty="0">
                <a:latin typeface="+mn-lt"/>
              </a:rPr>
              <a:t>In der älteren Bevölkerung besteht darüber ein Informationsdefizit.</a:t>
            </a:r>
          </a:p>
          <a:p>
            <a:pPr marL="285750" indent="-285750">
              <a:buFont typeface="Wingdings" panose="05000000000000000000" pitchFamily="2" charset="2"/>
              <a:buChar char="à"/>
            </a:pPr>
            <a:r>
              <a:rPr lang="de-DE" sz="1400" b="1" dirty="0">
                <a:latin typeface="+mn-lt"/>
              </a:rPr>
              <a:t>„Stark bleiben“ ist ein Modul der langjährig erfolgreichen und etablierten Landeskampagne „Sucht hat immer eine Geschichte“.</a:t>
            </a: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2</a:t>
            </a:fld>
            <a:endParaRPr lang="de-DE" altLang="de-DE"/>
          </a:p>
        </p:txBody>
      </p:sp>
    </p:spTree>
    <p:extLst>
      <p:ext uri="{BB962C8B-B14F-4D97-AF65-F5344CB8AC3E}">
        <p14:creationId xmlns:p14="http://schemas.microsoft.com/office/powerpoint/2010/main" val="4231800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400" dirty="0">
                <a:latin typeface="+mn-lt"/>
                <a:sym typeface="Wingdings" panose="05000000000000000000" pitchFamily="2" charset="2"/>
              </a:rPr>
              <a:t> </a:t>
            </a:r>
            <a:r>
              <a:rPr lang="de-DE" sz="1400" kern="1200" dirty="0">
                <a:solidFill>
                  <a:schemeClr val="tx1"/>
                </a:solidFill>
                <a:effectLst/>
                <a:latin typeface="Arial" panose="020B0604020202020204" pitchFamily="34" charset="0"/>
                <a:ea typeface="+mn-ea"/>
                <a:cs typeface="Arial" panose="020B0604020202020204" pitchFamily="34" charset="0"/>
              </a:rPr>
              <a:t>Richtig ist Antwort D: </a:t>
            </a:r>
            <a:br>
              <a:rPr lang="de-DE" sz="1400" kern="1200" dirty="0">
                <a:solidFill>
                  <a:schemeClr val="tx1"/>
                </a:solidFill>
                <a:effectLst/>
                <a:latin typeface="Arial" panose="020B0604020202020204" pitchFamily="34" charset="0"/>
                <a:ea typeface="+mn-ea"/>
                <a:cs typeface="Arial" panose="020B0604020202020204" pitchFamily="34" charset="0"/>
              </a:rPr>
            </a:br>
            <a:r>
              <a:rPr lang="de-DE" sz="1400" kern="1200" dirty="0">
                <a:solidFill>
                  <a:schemeClr val="tx1"/>
                </a:solidFill>
                <a:effectLst/>
                <a:latin typeface="Arial" panose="020B0604020202020204" pitchFamily="34" charset="0"/>
                <a:ea typeface="+mn-ea"/>
                <a:cs typeface="Arial" panose="020B0604020202020204" pitchFamily="34" charset="0"/>
              </a:rPr>
              <a:t>Verschiedene Faktoren können dazu beitragen, alkoholabhängig zu werden, so z.B. Vereinsamung und Strukturverlust nach dem Ende der Berufstätigkeit. </a:t>
            </a:r>
          </a:p>
          <a:p>
            <a:r>
              <a:rPr lang="de-DE" sz="1400" kern="1200" dirty="0">
                <a:solidFill>
                  <a:schemeClr val="tx1"/>
                </a:solidFill>
                <a:effectLst/>
                <a:latin typeface="Arial" panose="020B0604020202020204" pitchFamily="34" charset="0"/>
                <a:ea typeface="+mn-ea"/>
                <a:cs typeface="Arial" panose="020B0604020202020204" pitchFamily="34" charset="0"/>
              </a:rPr>
              <a:t>Die größte Gefahr ist jedoch das individuelle Konsumverhalten. </a:t>
            </a:r>
          </a:p>
          <a:p>
            <a:r>
              <a:rPr lang="de-DE" sz="1400" b="1" kern="1200" dirty="0">
                <a:solidFill>
                  <a:schemeClr val="tx1"/>
                </a:solidFill>
                <a:effectLst/>
                <a:latin typeface="Arial" panose="020B0604020202020204" pitchFamily="34" charset="0"/>
                <a:ea typeface="+mn-ea"/>
                <a:cs typeface="Arial" panose="020B0604020202020204" pitchFamily="34" charset="0"/>
              </a:rPr>
              <a:t>Grundsätzlich gilt: Jeder Mensch, der Alkohol trinkt, kann abhängig werden.</a:t>
            </a:r>
            <a:r>
              <a:rPr lang="de-DE" sz="1400" kern="1200" dirty="0">
                <a:solidFill>
                  <a:schemeClr val="tx1"/>
                </a:solidFill>
                <a:effectLst/>
                <a:latin typeface="Arial" panose="020B0604020202020204" pitchFamily="34" charset="0"/>
                <a:ea typeface="+mn-ea"/>
                <a:cs typeface="Arial" panose="020B0604020202020204" pitchFamily="34" charset="0"/>
              </a:rPr>
              <a:t> </a:t>
            </a:r>
          </a:p>
          <a:p>
            <a:r>
              <a:rPr lang="de-DE" sz="1400" kern="1200" dirty="0">
                <a:solidFill>
                  <a:schemeClr val="tx1"/>
                </a:solidFill>
                <a:effectLst/>
                <a:latin typeface="Arial" panose="020B0604020202020204" pitchFamily="34" charset="0"/>
                <a:ea typeface="+mn-ea"/>
                <a:cs typeface="Arial" panose="020B0604020202020204" pitchFamily="34" charset="0"/>
              </a:rPr>
              <a:t>Andere gesundheitliche Schäden – neben der Abhängigkeit – können bereits durch regelmäßigen erhöhten (riskanten) Alkoholkonsum auftreten .</a:t>
            </a:r>
            <a:endParaRPr lang="de-DE" sz="1400" dirty="0"/>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21</a:t>
            </a:fld>
            <a:endParaRPr lang="de-DE" altLang="de-DE"/>
          </a:p>
        </p:txBody>
      </p:sp>
    </p:spTree>
    <p:extLst>
      <p:ext uri="{BB962C8B-B14F-4D97-AF65-F5344CB8AC3E}">
        <p14:creationId xmlns:p14="http://schemas.microsoft.com/office/powerpoint/2010/main" val="2734078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400" dirty="0">
              <a:latin typeface="+mn-lt"/>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22</a:t>
            </a:fld>
            <a:endParaRPr lang="de-DE" altLang="de-DE"/>
          </a:p>
        </p:txBody>
      </p:sp>
    </p:spTree>
    <p:extLst>
      <p:ext uri="{BB962C8B-B14F-4D97-AF65-F5344CB8AC3E}">
        <p14:creationId xmlns:p14="http://schemas.microsoft.com/office/powerpoint/2010/main" val="1585214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400" dirty="0"/>
              <a:t>Antwort B: Falsch</a:t>
            </a:r>
            <a:br>
              <a:rPr lang="de-DE" sz="1400" dirty="0"/>
            </a:br>
            <a:endParaRPr lang="de-DE" sz="1400" dirty="0"/>
          </a:p>
          <a:p>
            <a:r>
              <a:rPr lang="de-DE" sz="1400" dirty="0">
                <a:sym typeface="Wingdings" panose="05000000000000000000" pitchFamily="2" charset="2"/>
              </a:rPr>
              <a:t> </a:t>
            </a:r>
            <a:r>
              <a:rPr lang="de-DE" sz="1400" dirty="0"/>
              <a:t>Die Abkürzung „OTC“ steht für „</a:t>
            </a:r>
            <a:r>
              <a:rPr lang="de-DE" sz="1400" dirty="0" err="1"/>
              <a:t>over</a:t>
            </a:r>
            <a:r>
              <a:rPr lang="de-DE" sz="1400" dirty="0"/>
              <a:t> </a:t>
            </a:r>
            <a:r>
              <a:rPr lang="de-DE" sz="1400" dirty="0" err="1"/>
              <a:t>the</a:t>
            </a:r>
            <a:r>
              <a:rPr lang="de-DE" sz="1400" dirty="0"/>
              <a:t> </a:t>
            </a:r>
            <a:r>
              <a:rPr lang="de-DE" sz="1400" dirty="0" err="1"/>
              <a:t>counter</a:t>
            </a:r>
            <a:r>
              <a:rPr lang="de-DE" sz="1400" dirty="0"/>
              <a:t>“ und heißt übersetzt „über die Ladentheke“. OTC-Produkte sind frei verkäufliche, d.h. rezeptfrei erhältliche Mittel.</a:t>
            </a: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23</a:t>
            </a:fld>
            <a:endParaRPr lang="de-DE" altLang="de-DE"/>
          </a:p>
        </p:txBody>
      </p:sp>
    </p:spTree>
    <p:extLst>
      <p:ext uri="{BB962C8B-B14F-4D97-AF65-F5344CB8AC3E}">
        <p14:creationId xmlns:p14="http://schemas.microsoft.com/office/powerpoint/2010/main" val="1335324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400" kern="1200" dirty="0">
                <a:solidFill>
                  <a:schemeClr val="tx1"/>
                </a:solidFill>
                <a:effectLst/>
                <a:latin typeface="Arial" panose="020B0604020202020204" pitchFamily="34" charset="0"/>
                <a:ea typeface="+mn-ea"/>
                <a:cs typeface="Arial" panose="020B0604020202020204" pitchFamily="34" charset="0"/>
              </a:rPr>
              <a:t>Antwort B ist korrekt: </a:t>
            </a:r>
            <a:br>
              <a:rPr lang="de-DE" sz="1400" b="1" kern="1200" dirty="0">
                <a:solidFill>
                  <a:schemeClr val="tx1"/>
                </a:solidFill>
                <a:effectLst/>
                <a:latin typeface="Arial" panose="020B0604020202020204" pitchFamily="34" charset="0"/>
                <a:ea typeface="+mn-ea"/>
                <a:cs typeface="Arial" panose="020B0604020202020204" pitchFamily="34" charset="0"/>
              </a:rPr>
            </a:br>
            <a:r>
              <a:rPr lang="de-DE" sz="1400" kern="1200" dirty="0">
                <a:solidFill>
                  <a:schemeClr val="tx1"/>
                </a:solidFill>
                <a:effectLst/>
                <a:latin typeface="Arial" panose="020B0604020202020204" pitchFamily="34" charset="0"/>
                <a:ea typeface="+mn-ea"/>
                <a:cs typeface="Arial" panose="020B0604020202020204" pitchFamily="34" charset="0"/>
              </a:rPr>
              <a:t>Wenn Ihre Arzneimittel optimal wirken sollen, ist es notwendig, sie genauso einzunehmen, wie sie Ihnen verschrieben wurden.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400" kern="1200" dirty="0">
                <a:solidFill>
                  <a:schemeClr val="tx1"/>
                </a:solidFill>
                <a:effectLst/>
                <a:latin typeface="Arial" panose="020B0604020202020204" pitchFamily="34" charset="0"/>
                <a:ea typeface="+mn-ea"/>
                <a:cs typeface="Arial" panose="020B0604020202020204" pitchFamily="34" charset="0"/>
              </a:rPr>
              <a:t>Das bedeutet, dass Sie sie nicht zerschneiden, zerbrechen, auflösen oder zerdrücken dürfen, wenn sie nicht dafür gedacht sind.</a:t>
            </a: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24</a:t>
            </a:fld>
            <a:endParaRPr lang="de-DE" altLang="de-DE"/>
          </a:p>
        </p:txBody>
      </p:sp>
    </p:spTree>
    <p:extLst>
      <p:ext uri="{BB962C8B-B14F-4D97-AF65-F5344CB8AC3E}">
        <p14:creationId xmlns:p14="http://schemas.microsoft.com/office/powerpoint/2010/main" val="1786940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rtl="0" fontAlgn="base"/>
            <a:r>
              <a:rPr lang="de-DE" sz="1400" b="0" i="0" u="none" strike="noStrike" dirty="0">
                <a:solidFill>
                  <a:srgbClr val="000000"/>
                </a:solidFill>
                <a:effectLst/>
                <a:latin typeface="+mn-lt"/>
              </a:rPr>
              <a:t>Richtig ist Antwort B: </a:t>
            </a:r>
            <a:r>
              <a:rPr lang="en-US" sz="1400" b="0" i="0" dirty="0">
                <a:effectLst/>
                <a:latin typeface="+mn-lt"/>
              </a:rPr>
              <a:t>​</a:t>
            </a:r>
          </a:p>
          <a:p>
            <a:pPr algn="l" rtl="0" fontAlgn="base"/>
            <a:r>
              <a:rPr lang="de-DE" sz="1400" b="0" i="0" u="none" strike="noStrike" dirty="0">
                <a:solidFill>
                  <a:srgbClr val="000000"/>
                </a:solidFill>
                <a:effectLst/>
                <a:latin typeface="+mn-lt"/>
              </a:rPr>
              <a:t>Feste Rituale, der Verzicht auf Alkohol und schwere Mahlzeiten vor dem Schlafengehen sowie ein gut gelüftetes Schlafzimmer fördern die Schlafhygiene. </a:t>
            </a:r>
            <a:r>
              <a:rPr lang="en-US" sz="1400" b="0" i="0" dirty="0">
                <a:effectLst/>
                <a:latin typeface="+mn-lt"/>
              </a:rPr>
              <a:t>​</a:t>
            </a:r>
          </a:p>
          <a:p>
            <a:pPr algn="l" rtl="0" fontAlgn="base"/>
            <a:r>
              <a:rPr lang="de-DE" sz="1400" b="0" i="0" u="none" strike="noStrike" dirty="0">
                <a:solidFill>
                  <a:srgbClr val="000000"/>
                </a:solidFill>
                <a:effectLst/>
                <a:latin typeface="+mn-lt"/>
              </a:rPr>
              <a:t>Generell benötigt der Körper im Alter weniger Schlaf. Viele vergessen, dass sie bereits durch einen Mittagsschlaf ihr Schlafbedürfnis gemindert haben. </a:t>
            </a:r>
            <a:endParaRPr lang="en-US" sz="1400" b="0" i="0" dirty="0">
              <a:effectLst/>
              <a:latin typeface="+mn-lt"/>
            </a:endParaRP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25</a:t>
            </a:fld>
            <a:endParaRPr lang="de-DE" altLang="de-DE"/>
          </a:p>
        </p:txBody>
      </p:sp>
    </p:spTree>
    <p:extLst>
      <p:ext uri="{BB962C8B-B14F-4D97-AF65-F5344CB8AC3E}">
        <p14:creationId xmlns:p14="http://schemas.microsoft.com/office/powerpoint/2010/main" val="540583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rtl="0" fontAlgn="base"/>
            <a:r>
              <a:rPr lang="de-DE" sz="1400" b="0" i="0" u="none" strike="noStrike" dirty="0">
                <a:solidFill>
                  <a:srgbClr val="000000"/>
                </a:solidFill>
                <a:effectLst/>
                <a:latin typeface="Calibri" panose="020F0502020204030204" pitchFamily="34" charset="0"/>
                <a:cs typeface="Calibri" panose="020F0502020204030204" pitchFamily="34" charset="0"/>
              </a:rPr>
              <a:t>Richtig ist Antwort B: </a:t>
            </a:r>
            <a:r>
              <a:rPr lang="en-US" sz="1400" b="0" i="0" dirty="0">
                <a:effectLst/>
                <a:latin typeface="Calibri" panose="020F0502020204030204" pitchFamily="34" charset="0"/>
                <a:cs typeface="Calibri" panose="020F0502020204030204" pitchFamily="34" charset="0"/>
              </a:rPr>
              <a:t>​</a:t>
            </a:r>
          </a:p>
          <a:p>
            <a:pPr algn="l" rtl="0" fontAlgn="base"/>
            <a:r>
              <a:rPr lang="de-DE" sz="1400" b="0" i="0" u="none" strike="noStrike" dirty="0">
                <a:solidFill>
                  <a:srgbClr val="000000"/>
                </a:solidFill>
                <a:effectLst/>
                <a:latin typeface="Calibri" panose="020F0502020204030204" pitchFamily="34" charset="0"/>
                <a:cs typeface="Calibri" panose="020F0502020204030204" pitchFamily="34" charset="0"/>
              </a:rPr>
              <a:t>Informieren Sie sich vorab stets bei Ihrer Ärztin bzw. Ihrem Arzt oder bei Ihrer Apothekerin bzw. Ihrem Apotheker, was bei der gelegentlichen Einnahme von Schlafmitteln zu beachten ist. </a:t>
            </a:r>
            <a:r>
              <a:rPr lang="en-US" sz="1400" b="0" i="0" dirty="0">
                <a:effectLst/>
                <a:latin typeface="Calibri" panose="020F0502020204030204" pitchFamily="34" charset="0"/>
                <a:cs typeface="Calibri" panose="020F0502020204030204" pitchFamily="34" charset="0"/>
              </a:rPr>
              <a:t>​</a:t>
            </a:r>
          </a:p>
          <a:p>
            <a:pPr algn="l" rtl="0" fontAlgn="base"/>
            <a:r>
              <a:rPr lang="de-DE" sz="1400" b="0" i="0" u="none" strike="noStrike" dirty="0">
                <a:solidFill>
                  <a:srgbClr val="000000"/>
                </a:solidFill>
                <a:effectLst/>
                <a:latin typeface="Calibri" panose="020F0502020204030204" pitchFamily="34" charset="0"/>
                <a:cs typeface="Calibri" panose="020F0502020204030204" pitchFamily="34" charset="0"/>
              </a:rPr>
              <a:t>Häufig treten am Folgetag Schwindel, Konzentrationsstörungen und verlangsamte Reflexe als Nachwirkungen auf. </a:t>
            </a:r>
            <a:r>
              <a:rPr lang="en-US" sz="1400" b="0" i="0" dirty="0">
                <a:effectLst/>
                <a:latin typeface="Calibri" panose="020F0502020204030204" pitchFamily="34" charset="0"/>
                <a:cs typeface="Calibri" panose="020F0502020204030204" pitchFamily="34" charset="0"/>
              </a:rPr>
              <a:t>​</a:t>
            </a:r>
          </a:p>
          <a:p>
            <a:pPr algn="l" rtl="0" fontAlgn="base"/>
            <a:r>
              <a:rPr lang="de-DE" sz="1400" b="0" i="0" u="none" strike="noStrike" dirty="0">
                <a:solidFill>
                  <a:srgbClr val="000000"/>
                </a:solidFill>
                <a:effectLst/>
                <a:latin typeface="Calibri" panose="020F0502020204030204" pitchFamily="34" charset="0"/>
                <a:cs typeface="Calibri" panose="020F0502020204030204" pitchFamily="34" charset="0"/>
              </a:rPr>
              <a:t>Eine regelmäßige Einnahme von Schlafmitteln kann - ohne dass Sie es merken - schnell zur Abhängigkeit führen.</a:t>
            </a:r>
            <a:endParaRPr lang="en-US" sz="1400" b="0" i="0" dirty="0">
              <a:effectLst/>
              <a:latin typeface="Calibri" panose="020F0502020204030204" pitchFamily="34" charset="0"/>
              <a:cs typeface="Calibri" panose="020F0502020204030204" pitchFamily="34" charset="0"/>
            </a:endParaRP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26</a:t>
            </a:fld>
            <a:endParaRPr lang="de-DE" altLang="de-DE"/>
          </a:p>
        </p:txBody>
      </p:sp>
    </p:spTree>
    <p:extLst>
      <p:ext uri="{BB962C8B-B14F-4D97-AF65-F5344CB8AC3E}">
        <p14:creationId xmlns:p14="http://schemas.microsoft.com/office/powerpoint/2010/main" val="2195727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400" kern="1200" dirty="0">
                <a:solidFill>
                  <a:schemeClr val="tx1"/>
                </a:solidFill>
                <a:effectLst/>
                <a:latin typeface="Arial" panose="020B0604020202020204" pitchFamily="34" charset="0"/>
                <a:ea typeface="+mn-ea"/>
                <a:cs typeface="Arial" panose="020B0604020202020204" pitchFamily="34" charset="0"/>
              </a:rPr>
              <a:t>Richtig ist in diesem Fall Antwort C: </a:t>
            </a:r>
            <a:br>
              <a:rPr lang="de-DE" sz="1400" kern="1200" dirty="0">
                <a:solidFill>
                  <a:schemeClr val="tx1"/>
                </a:solidFill>
                <a:effectLst/>
                <a:latin typeface="Arial" panose="020B0604020202020204" pitchFamily="34" charset="0"/>
                <a:ea typeface="+mn-ea"/>
                <a:cs typeface="Arial" panose="020B0604020202020204" pitchFamily="34" charset="0"/>
              </a:rPr>
            </a:br>
            <a:r>
              <a:rPr lang="de-DE" sz="1400" kern="1200" dirty="0">
                <a:solidFill>
                  <a:schemeClr val="tx1"/>
                </a:solidFill>
                <a:effectLst/>
                <a:latin typeface="Arial" panose="020B0604020202020204" pitchFamily="34" charset="0"/>
                <a:ea typeface="+mn-ea"/>
                <a:cs typeface="Arial" panose="020B0604020202020204" pitchFamily="34" charset="0"/>
              </a:rPr>
              <a:t>Die verlangsamte Aufnahme, verlängerte Wirkdauer und verzögerte Ausscheidung der Wirkstoffe bei älteren Menschen macht es dringend erforderlich, dass die Ärztin, der Arzt die jeweilige Dosis der einzelnen Medikamente dem Lebensalter der Patient*innen anpasst.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400" kern="1200" dirty="0">
                <a:solidFill>
                  <a:schemeClr val="tx1"/>
                </a:solidFill>
                <a:effectLst/>
                <a:latin typeface="Arial" panose="020B0604020202020204" pitchFamily="34" charset="0"/>
                <a:ea typeface="+mn-ea"/>
                <a:cs typeface="Arial" panose="020B0604020202020204" pitchFamily="34" charset="0"/>
              </a:rPr>
              <a:t>Außerdem sind das Körpergewicht sowie der allgemeine Gesundheitszustand zu berücksichtigen.</a:t>
            </a: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27</a:t>
            </a:fld>
            <a:endParaRPr lang="de-DE" altLang="de-DE"/>
          </a:p>
        </p:txBody>
      </p:sp>
    </p:spTree>
    <p:extLst>
      <p:ext uri="{BB962C8B-B14F-4D97-AF65-F5344CB8AC3E}">
        <p14:creationId xmlns:p14="http://schemas.microsoft.com/office/powerpoint/2010/main" val="816924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400" dirty="0">
              <a:latin typeface="+mn-lt"/>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28</a:t>
            </a:fld>
            <a:endParaRPr lang="de-DE" altLang="de-DE"/>
          </a:p>
        </p:txBody>
      </p:sp>
    </p:spTree>
    <p:extLst>
      <p:ext uri="{BB962C8B-B14F-4D97-AF65-F5344CB8AC3E}">
        <p14:creationId xmlns:p14="http://schemas.microsoft.com/office/powerpoint/2010/main" val="732196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Wingdings" panose="05000000000000000000" pitchFamily="2" charset="2"/>
              <a:buChar char="à"/>
            </a:pPr>
            <a:r>
              <a:rPr lang="de-DE" sz="1400" b="1" baseline="0" dirty="0">
                <a:latin typeface="+mn-lt"/>
              </a:rPr>
              <a:t>Menschen ab 55 Jahren bei einer aktiven und gesunden Lebensführung unterstützen.</a:t>
            </a:r>
          </a:p>
          <a:p>
            <a:pPr marL="285750" indent="-285750">
              <a:buFont typeface="Wingdings" panose="05000000000000000000" pitchFamily="2" charset="2"/>
              <a:buChar char="à"/>
            </a:pPr>
            <a:r>
              <a:rPr lang="de-DE" sz="1400" b="1" baseline="0" dirty="0">
                <a:latin typeface="+mn-lt"/>
              </a:rPr>
              <a:t>älteren Menschen Tipps und Anregungen geben, wie sie mit Herausforderungen des Alterns und anderen schwierigen Situationen umgehen können – ohne Alkohol- und Medikamentenmissbrauch. </a:t>
            </a:r>
          </a:p>
          <a:p>
            <a:pPr marL="285750" indent="-285750">
              <a:buFont typeface="Wingdings" panose="05000000000000000000" pitchFamily="2" charset="2"/>
              <a:buChar char="à"/>
            </a:pPr>
            <a:r>
              <a:rPr lang="de-DE" sz="1400" b="1" u="sng" dirty="0">
                <a:latin typeface="+mn-lt"/>
              </a:rPr>
              <a:t>Es geht nicht darum</a:t>
            </a:r>
            <a:r>
              <a:rPr lang="de-DE" sz="1400" b="1" dirty="0">
                <a:latin typeface="+mn-lt"/>
              </a:rPr>
              <a:t>, bereits riskant konsumierende oder abhängige Personen zu „beraten“ und/oder zu „vermitteln“!</a:t>
            </a: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3</a:t>
            </a:fld>
            <a:endParaRPr lang="de-DE" altLang="de-DE"/>
          </a:p>
        </p:txBody>
      </p:sp>
    </p:spTree>
    <p:extLst>
      <p:ext uri="{BB962C8B-B14F-4D97-AF65-F5344CB8AC3E}">
        <p14:creationId xmlns:p14="http://schemas.microsoft.com/office/powerpoint/2010/main" val="2066841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Wingdings" panose="05000000000000000000" pitchFamily="2" charset="2"/>
              <a:buChar char="à"/>
            </a:pPr>
            <a:r>
              <a:rPr lang="de-DE" sz="1400" b="0" dirty="0">
                <a:latin typeface="+mn-lt"/>
              </a:rPr>
              <a:t>Die Slogan und Bildmotive – zusammen mit Vertreter/innen der Landesseniorenvertretung ausgesucht - regen </a:t>
            </a:r>
            <a:r>
              <a:rPr lang="de-DE" sz="1400" b="0" baseline="0" dirty="0">
                <a:latin typeface="+mn-lt"/>
              </a:rPr>
              <a:t>zur Diskussion und zum Nachdenken über Medikamentenmissbrauch und Abhängigkeit an.</a:t>
            </a:r>
          </a:p>
          <a:p>
            <a:pPr marL="285750" indent="-285750">
              <a:buFont typeface="Wingdings" panose="05000000000000000000" pitchFamily="2" charset="2"/>
              <a:buChar char="à"/>
            </a:pPr>
            <a:r>
              <a:rPr lang="de-DE" sz="1400" b="1" baseline="0" dirty="0">
                <a:latin typeface="+mn-lt"/>
              </a:rPr>
              <a:t>Angehörige</a:t>
            </a:r>
            <a:r>
              <a:rPr lang="de-DE" sz="1400" b="1" dirty="0">
                <a:latin typeface="+mn-lt"/>
              </a:rPr>
              <a:t> ermuntern</a:t>
            </a:r>
            <a:r>
              <a:rPr lang="de-DE" sz="1400" b="1" baseline="0" dirty="0">
                <a:latin typeface="+mn-lt"/>
              </a:rPr>
              <a:t>, hinzuschauen </a:t>
            </a:r>
            <a:r>
              <a:rPr lang="de-DE" sz="1400" b="0" baseline="0" dirty="0">
                <a:latin typeface="+mn-lt"/>
              </a:rPr>
              <a:t>und ihre Sorgen zum Ausdruck zu bringen.</a:t>
            </a:r>
          </a:p>
          <a:p>
            <a:pPr marL="285750" indent="-285750">
              <a:buFont typeface="Wingdings" panose="05000000000000000000" pitchFamily="2" charset="2"/>
              <a:buChar char="à"/>
            </a:pPr>
            <a:r>
              <a:rPr lang="de-DE" sz="1400" b="1" baseline="0" dirty="0">
                <a:latin typeface="+mn-lt"/>
              </a:rPr>
              <a:t>Denn: etwas gegen eine Abhängigkeit zu unternehmen, lohnt sich immer</a:t>
            </a:r>
            <a:r>
              <a:rPr lang="de-DE" sz="1400" b="1" dirty="0">
                <a:latin typeface="+mn-lt"/>
              </a:rPr>
              <a:t> - </a:t>
            </a:r>
            <a:r>
              <a:rPr lang="de-DE" sz="1400" b="1" baseline="0" dirty="0">
                <a:latin typeface="+mn-lt"/>
              </a:rPr>
              <a:t>egal in welchem Alter.</a:t>
            </a:r>
          </a:p>
          <a:p>
            <a:r>
              <a:rPr lang="de-DE" sz="1400" b="1" baseline="0" dirty="0">
                <a:latin typeface="+mn-lt"/>
              </a:rPr>
              <a:t>Die Lebensqualität der Betroffenen steigt erheblich. </a:t>
            </a:r>
          </a:p>
          <a:p>
            <a:r>
              <a:rPr lang="de-DE" sz="1400" baseline="0" dirty="0">
                <a:latin typeface="+mn-lt"/>
                <a:sym typeface="Wingdings" panose="05000000000000000000" pitchFamily="2" charset="2"/>
              </a:rPr>
              <a:t> </a:t>
            </a:r>
            <a:r>
              <a:rPr lang="de-DE" sz="1400" baseline="0" dirty="0">
                <a:latin typeface="+mn-lt"/>
              </a:rPr>
              <a:t>Und: bei älteren Menschen ist die Wahrscheinlichkeit, eine Therapie erfolgreich abzuschließen, höher als bei Jüngeren.</a:t>
            </a:r>
            <a:endParaRPr lang="de-DE" sz="1400" dirty="0">
              <a:latin typeface="+mn-lt"/>
            </a:endParaRP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4</a:t>
            </a:fld>
            <a:endParaRPr lang="de-DE" altLang="de-DE"/>
          </a:p>
        </p:txBody>
      </p:sp>
    </p:spTree>
    <p:extLst>
      <p:ext uri="{BB962C8B-B14F-4D97-AF65-F5344CB8AC3E}">
        <p14:creationId xmlns:p14="http://schemas.microsoft.com/office/powerpoint/2010/main" val="4244716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Wingdings" panose="05000000000000000000" pitchFamily="2" charset="2"/>
              <a:buChar char="à"/>
            </a:pPr>
            <a:r>
              <a:rPr lang="de-DE" sz="1400" b="0" dirty="0">
                <a:latin typeface="+mn-lt"/>
              </a:rPr>
              <a:t>Die Plakate sind kostenfrei über den </a:t>
            </a:r>
            <a:r>
              <a:rPr lang="de-DE" sz="1400" b="0" dirty="0" err="1">
                <a:latin typeface="+mn-lt"/>
              </a:rPr>
              <a:t>Broschürenservice</a:t>
            </a:r>
            <a:r>
              <a:rPr lang="de-DE" sz="1400" b="0" dirty="0">
                <a:latin typeface="+mn-lt"/>
              </a:rPr>
              <a:t> des Ministeriums erhältlich.</a:t>
            </a:r>
            <a:endParaRPr lang="de-DE" sz="1400" dirty="0">
              <a:latin typeface="+mn-lt"/>
            </a:endParaRP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5</a:t>
            </a:fld>
            <a:endParaRPr lang="de-DE" altLang="de-DE"/>
          </a:p>
        </p:txBody>
      </p:sp>
    </p:spTree>
    <p:extLst>
      <p:ext uri="{BB962C8B-B14F-4D97-AF65-F5344CB8AC3E}">
        <p14:creationId xmlns:p14="http://schemas.microsoft.com/office/powerpoint/2010/main" val="3827564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Wingdings" panose="05000000000000000000" pitchFamily="2" charset="2"/>
              <a:buChar char="à"/>
            </a:pPr>
            <a:r>
              <a:rPr lang="de-DE" sz="1400" b="0" dirty="0">
                <a:latin typeface="+mn-lt"/>
              </a:rPr>
              <a:t>Kugelschreiber, Brillenputztücher, Taschentücher, Einkaufswagenlöser, Traubenzucker, etc.</a:t>
            </a:r>
            <a:endParaRPr lang="de-DE" sz="1400" dirty="0">
              <a:latin typeface="+mn-lt"/>
            </a:endParaRP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6</a:t>
            </a:fld>
            <a:endParaRPr lang="de-DE" altLang="de-DE"/>
          </a:p>
        </p:txBody>
      </p:sp>
    </p:spTree>
    <p:extLst>
      <p:ext uri="{BB962C8B-B14F-4D97-AF65-F5344CB8AC3E}">
        <p14:creationId xmlns:p14="http://schemas.microsoft.com/office/powerpoint/2010/main" val="1986046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Wingdings" panose="05000000000000000000" pitchFamily="2" charset="2"/>
              <a:buChar char="à"/>
            </a:pPr>
            <a:r>
              <a:rPr lang="de-DE" sz="1400" b="0" dirty="0">
                <a:latin typeface="+mn-lt"/>
              </a:rPr>
              <a:t>Ca. 30seitige Broschüre für ältere Menschen zum Thema </a:t>
            </a:r>
            <a:r>
              <a:rPr lang="de-DE" sz="1400" b="0" i="1" dirty="0">
                <a:latin typeface="+mn-lt"/>
              </a:rPr>
              <a:t>Umgang mit Alkohol und Medikamenten beim Älterwerden</a:t>
            </a:r>
            <a:r>
              <a:rPr lang="de-DE" sz="1400" b="0" dirty="0">
                <a:latin typeface="+mn-lt"/>
              </a:rPr>
              <a:t>. </a:t>
            </a:r>
          </a:p>
          <a:p>
            <a:pPr marL="285750" indent="-285750">
              <a:buFont typeface="Wingdings" panose="05000000000000000000" pitchFamily="2" charset="2"/>
              <a:buChar char="à"/>
            </a:pPr>
            <a:r>
              <a:rPr lang="de-DE" sz="1400" dirty="0">
                <a:latin typeface="+mn-lt"/>
              </a:rPr>
              <a:t>Als Print- und Downloadversion jederzeit kostenfrei erhältlich.</a:t>
            </a: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7</a:t>
            </a:fld>
            <a:endParaRPr lang="de-DE" altLang="de-DE"/>
          </a:p>
        </p:txBody>
      </p:sp>
    </p:spTree>
    <p:extLst>
      <p:ext uri="{BB962C8B-B14F-4D97-AF65-F5344CB8AC3E}">
        <p14:creationId xmlns:p14="http://schemas.microsoft.com/office/powerpoint/2010/main" val="3331890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Wingdings" panose="05000000000000000000" pitchFamily="2" charset="2"/>
              <a:buChar char="à"/>
            </a:pPr>
            <a:r>
              <a:rPr lang="de-DE" sz="1400" dirty="0">
                <a:latin typeface="+mn-lt"/>
              </a:rPr>
              <a:t>Umgang mit Alkohol und Medikamenten beim Älterwerden</a:t>
            </a:r>
          </a:p>
          <a:p>
            <a:pPr marL="285750" indent="-285750">
              <a:buFont typeface="Wingdings" panose="05000000000000000000" pitchFamily="2" charset="2"/>
              <a:buChar char="à"/>
            </a:pPr>
            <a:r>
              <a:rPr lang="de-DE" sz="1400" dirty="0">
                <a:latin typeface="+mn-lt"/>
              </a:rPr>
              <a:t>Umgang mit Alkohol und Medikamenten beim Älterwerden (leichte Sprache)</a:t>
            </a:r>
          </a:p>
          <a:p>
            <a:pPr marL="285750" indent="-285750">
              <a:buFont typeface="Wingdings" panose="05000000000000000000" pitchFamily="2" charset="2"/>
              <a:buChar char="à"/>
            </a:pPr>
            <a:r>
              <a:rPr lang="de-DE" sz="1400" dirty="0">
                <a:latin typeface="+mn-lt"/>
              </a:rPr>
              <a:t>Umgang mit Alkohol und Medikamenten beim Älterwerden in 7 Sprachen (Generation der Gastarbeiter/innen)</a:t>
            </a:r>
          </a:p>
          <a:p>
            <a:pPr marL="285750" indent="-285750">
              <a:buFont typeface="Wingdings" panose="05000000000000000000" pitchFamily="2" charset="2"/>
              <a:buChar char="à"/>
            </a:pPr>
            <a:r>
              <a:rPr lang="de-DE" sz="1400" dirty="0">
                <a:latin typeface="+mn-lt"/>
              </a:rPr>
              <a:t>Infoflyer MoKuSen</a:t>
            </a:r>
          </a:p>
          <a:p>
            <a:pPr marL="285750" indent="-285750">
              <a:buFont typeface="Wingdings" panose="05000000000000000000" pitchFamily="2" charset="2"/>
              <a:buChar char="à"/>
            </a:pPr>
            <a:r>
              <a:rPr lang="de-DE" sz="1400" dirty="0">
                <a:latin typeface="+mn-lt"/>
              </a:rPr>
              <a:t>Regionale und individuelle Kontaktflyer mit Hilfsangeboten</a:t>
            </a:r>
          </a:p>
          <a:p>
            <a:pPr marL="285750" indent="-285750">
              <a:buFont typeface="Wingdings" panose="05000000000000000000" pitchFamily="2" charset="2"/>
              <a:buChar char="à"/>
            </a:pPr>
            <a:endParaRPr lang="de-DE" sz="1400" dirty="0">
              <a:latin typeface="+mn-lt"/>
            </a:endParaRPr>
          </a:p>
          <a:p>
            <a:pPr marL="285750" indent="-285750">
              <a:buFont typeface="Wingdings" panose="05000000000000000000" pitchFamily="2" charset="2"/>
              <a:buChar char="à"/>
            </a:pPr>
            <a:endParaRPr lang="de-DE" sz="1400" dirty="0">
              <a:latin typeface="+mn-lt"/>
            </a:endParaRPr>
          </a:p>
        </p:txBody>
      </p:sp>
      <p:sp>
        <p:nvSpPr>
          <p:cNvPr id="4" name="Foliennummernplatzhalter 3"/>
          <p:cNvSpPr>
            <a:spLocks noGrp="1"/>
          </p:cNvSpPr>
          <p:nvPr>
            <p:ph type="sldNum" sz="quarter" idx="10"/>
          </p:nvPr>
        </p:nvSpPr>
        <p:spPr/>
        <p:txBody>
          <a:bodyPr/>
          <a:lstStyle/>
          <a:p>
            <a:fld id="{8495E5D4-D0D2-4881-949A-F7188CD1CEFD}" type="slidenum">
              <a:rPr lang="de-DE" altLang="de-DE" smtClean="0"/>
              <a:pPr/>
              <a:t>8</a:t>
            </a:fld>
            <a:endParaRPr lang="de-DE" altLang="de-DE"/>
          </a:p>
        </p:txBody>
      </p:sp>
    </p:spTree>
    <p:extLst>
      <p:ext uri="{BB962C8B-B14F-4D97-AF65-F5344CB8AC3E}">
        <p14:creationId xmlns:p14="http://schemas.microsoft.com/office/powerpoint/2010/main" val="938837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spcBef>
                <a:spcPts val="600"/>
              </a:spcBef>
              <a:spcAft>
                <a:spcPts val="0"/>
              </a:spcAft>
            </a:pPr>
            <a:endParaRPr lang="de-DE" b="1" dirty="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95E5D4-D0D2-4881-949A-F7188CD1CEFD}" type="slidenum">
              <a:rPr kumimoji="0" lang="de-DE" altLang="de-DE" sz="1200" b="1" i="0" u="none" strike="noStrike" kern="1200" cap="none" spc="0" normalizeH="0" baseline="0" noProof="0" smtClean="0">
                <a:ln>
                  <a:noFill/>
                </a:ln>
                <a:solidFill>
                  <a:srgbClr val="0044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de-DE" altLang="de-DE" sz="1200" b="1" i="0" u="none" strike="noStrike" kern="1200" cap="none" spc="0" normalizeH="0" baseline="0" noProof="0">
              <a:ln>
                <a:noFill/>
              </a:ln>
              <a:solidFill>
                <a:srgbClr val="0044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9896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und Inhalt">
    <p:bg>
      <p:bgRef idx="1001">
        <a:schemeClr val="bg1"/>
      </p:bgRef>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892371" y="1481083"/>
            <a:ext cx="7620000" cy="4391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itel 3">
            <a:extLst>
              <a:ext uri="{FF2B5EF4-FFF2-40B4-BE49-F238E27FC236}">
                <a16:creationId xmlns:a16="http://schemas.microsoft.com/office/drawing/2014/main" id="{38B5272B-6ECE-4E3C-AE7E-25C6CFC819AE}"/>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525639299"/>
      </p:ext>
    </p:extLst>
  </p:cSld>
  <p:clrMapOvr>
    <a:overrideClrMapping bg1="lt1" tx1="dk1" bg2="lt2" tx2="dk2" accent1="accent1" accent2="accent2" accent3="accent3" accent4="accent4" accent5="accent5" accent6="accent6" hlink="hlink" folHlink="folHlink"/>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912560877"/>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745162"/>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74516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04095693"/>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395536" y="116632"/>
            <a:ext cx="82296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454437688"/>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pic>
        <p:nvPicPr>
          <p:cNvPr id="6" name="Picture 17"/>
          <p:cNvPicPr>
            <a:picLocks noChangeAspect="1" noChangeArrowheads="1"/>
          </p:cNvPicPr>
          <p:nvPr userDrawn="1"/>
        </p:nvPicPr>
        <p:blipFill>
          <a:blip r:embed="rId2">
            <a:grayscl/>
          </a:blip>
          <a:srcRect l="14413" t="33250" r="62459"/>
          <a:stretch>
            <a:fillRect/>
          </a:stretch>
        </p:blipFill>
        <p:spPr bwMode="auto">
          <a:xfrm>
            <a:off x="8988425" y="3429000"/>
            <a:ext cx="155575" cy="2595563"/>
          </a:xfrm>
          <a:prstGeom prst="rect">
            <a:avLst/>
          </a:prstGeom>
          <a:noFill/>
          <a:ln w="9525">
            <a:noFill/>
            <a:miter lim="800000"/>
            <a:headEnd/>
            <a:tailEnd/>
          </a:ln>
        </p:spPr>
      </p:pic>
      <p:sp>
        <p:nvSpPr>
          <p:cNvPr id="28676" name="Rectangle 4"/>
          <p:cNvSpPr>
            <a:spLocks noGrp="1" noChangeArrowheads="1"/>
          </p:cNvSpPr>
          <p:nvPr>
            <p:ph type="subTitle" idx="1"/>
          </p:nvPr>
        </p:nvSpPr>
        <p:spPr>
          <a:xfrm>
            <a:off x="381000" y="1447800"/>
            <a:ext cx="8610600" cy="1752600"/>
          </a:xfrm>
        </p:spPr>
        <p:txBody>
          <a:bodyPr/>
          <a:lstStyle>
            <a:lvl1pPr marL="0" indent="0">
              <a:buFont typeface="Wingdings" pitchFamily="2" charset="2"/>
              <a:buNone/>
              <a:defRPr b="1" baseline="0">
                <a:solidFill>
                  <a:srgbClr val="A9C61F"/>
                </a:solidFill>
              </a:defRPr>
            </a:lvl1pPr>
          </a:lstStyle>
          <a:p>
            <a:r>
              <a:rPr lang="de-DE"/>
              <a:t>Master-Untertitelformat bearbeiten</a:t>
            </a:r>
          </a:p>
        </p:txBody>
      </p:sp>
      <p:sp>
        <p:nvSpPr>
          <p:cNvPr id="28681" name="Rectangle 9"/>
          <p:cNvSpPr>
            <a:spLocks noGrp="1" noChangeArrowheads="1"/>
          </p:cNvSpPr>
          <p:nvPr>
            <p:ph type="ctrTitle"/>
          </p:nvPr>
        </p:nvSpPr>
        <p:spPr>
          <a:gradFill>
            <a:gsLst>
              <a:gs pos="0">
                <a:srgbClr val="A9C61F">
                  <a:alpha val="49804"/>
                </a:srgbClr>
              </a:gs>
              <a:gs pos="67000">
                <a:schemeClr val="bg1">
                  <a:lumMod val="76000"/>
                  <a:lumOff val="24000"/>
                  <a:alpha val="56000"/>
                </a:schemeClr>
              </a:gs>
            </a:gsLst>
          </a:gradFill>
          <a:ln w="12700">
            <a:solidFill>
              <a:srgbClr val="A9C61F"/>
            </a:solidFill>
          </a:ln>
        </p:spPr>
        <p:txBody>
          <a:bodyPr/>
          <a:lstStyle>
            <a:lvl1pPr marL="95250" indent="0">
              <a:defRPr/>
            </a:lvl1pPr>
          </a:lstStyle>
          <a:p>
            <a:r>
              <a:rPr lang="de-DE"/>
              <a:t>Mastertitelformat bearbeiten</a:t>
            </a:r>
          </a:p>
        </p:txBody>
      </p:sp>
      <p:sp>
        <p:nvSpPr>
          <p:cNvPr id="3" name="Fußzeilenplatzhalter 2"/>
          <p:cNvSpPr>
            <a:spLocks noGrp="1"/>
          </p:cNvSpPr>
          <p:nvPr>
            <p:ph type="ftr" sz="quarter" idx="11"/>
          </p:nvPr>
        </p:nvSpPr>
        <p:spPr>
          <a:xfrm>
            <a:off x="3924300" y="6526609"/>
            <a:ext cx="2095500" cy="358775"/>
          </a:xfrm>
          <a:prstGeom prst="rect">
            <a:avLst/>
          </a:prstGeom>
        </p:spPr>
        <p:txBody>
          <a:bodyPr/>
          <a:lstStyle/>
          <a:p>
            <a:pPr>
              <a:defRPr/>
            </a:pPr>
            <a:r>
              <a:rPr lang="de-DE"/>
              <a:t>Armin Koeppe</a:t>
            </a:r>
          </a:p>
        </p:txBody>
      </p:sp>
      <p:sp>
        <p:nvSpPr>
          <p:cNvPr id="8" name="Foliennummernplatzhalter 7"/>
          <p:cNvSpPr>
            <a:spLocks noGrp="1"/>
          </p:cNvSpPr>
          <p:nvPr>
            <p:ph type="sldNum" sz="quarter" idx="12"/>
          </p:nvPr>
        </p:nvSpPr>
        <p:spPr>
          <a:xfrm>
            <a:off x="6516688" y="6453336"/>
            <a:ext cx="2133600" cy="365125"/>
          </a:xfrm>
          <a:prstGeom prst="rect">
            <a:avLst/>
          </a:prstGeom>
        </p:spPr>
        <p:txBody>
          <a:bodyPr/>
          <a:lstStyle/>
          <a:p>
            <a:pPr>
              <a:defRPr/>
            </a:pPr>
            <a:fld id="{383DD264-A649-401A-BE00-052F415A72A7}" type="slidenum">
              <a:rPr lang="de-DE" smtClean="0"/>
              <a:pPr>
                <a:defRPr/>
              </a:pPr>
              <a:t>‹Nr.›</a:t>
            </a:fld>
            <a:endParaRPr lang="de-DE"/>
          </a:p>
        </p:txBody>
      </p:sp>
    </p:spTree>
    <p:extLst>
      <p:ext uri="{BB962C8B-B14F-4D97-AF65-F5344CB8AC3E}">
        <p14:creationId xmlns:p14="http://schemas.microsoft.com/office/powerpoint/2010/main" val="2490568439"/>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395536" y="116632"/>
            <a:ext cx="82296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744467317"/>
      </p:ext>
    </p:extLst>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8" name="Fußzeilenplatzhalter 7"/>
          <p:cNvSpPr>
            <a:spLocks noGrp="1"/>
          </p:cNvSpPr>
          <p:nvPr>
            <p:ph type="ftr" sz="quarter" idx="11"/>
          </p:nvPr>
        </p:nvSpPr>
        <p:spPr>
          <a:xfrm>
            <a:off x="3924300" y="6526609"/>
            <a:ext cx="2095500" cy="358775"/>
          </a:xfrm>
          <a:prstGeom prst="rect">
            <a:avLst/>
          </a:prstGeom>
        </p:spPr>
        <p:txBody>
          <a:bodyPr/>
          <a:lstStyle/>
          <a:p>
            <a:pPr>
              <a:defRPr/>
            </a:pPr>
            <a:r>
              <a:rPr lang="de-DE"/>
              <a:t>Armin Koeppe</a:t>
            </a:r>
          </a:p>
        </p:txBody>
      </p:sp>
      <p:sp>
        <p:nvSpPr>
          <p:cNvPr id="9" name="Foliennummernplatzhalter 8"/>
          <p:cNvSpPr>
            <a:spLocks noGrp="1"/>
          </p:cNvSpPr>
          <p:nvPr>
            <p:ph type="sldNum" sz="quarter" idx="12"/>
          </p:nvPr>
        </p:nvSpPr>
        <p:spPr>
          <a:xfrm>
            <a:off x="6516688" y="6453336"/>
            <a:ext cx="2133600" cy="365125"/>
          </a:xfrm>
          <a:prstGeom prst="rect">
            <a:avLst/>
          </a:prstGeom>
        </p:spPr>
        <p:txBody>
          <a:bodyPr/>
          <a:lstStyle/>
          <a:p>
            <a:pPr>
              <a:defRPr/>
            </a:pPr>
            <a:fld id="{383DD264-A649-401A-BE00-052F415A72A7}" type="slidenum">
              <a:rPr lang="de-DE" smtClean="0"/>
              <a:pPr>
                <a:defRPr/>
              </a:pPr>
              <a:t>‹Nr.›</a:t>
            </a:fld>
            <a:endParaRPr lang="de-DE"/>
          </a:p>
        </p:txBody>
      </p:sp>
    </p:spTree>
    <p:extLst>
      <p:ext uri="{BB962C8B-B14F-4D97-AF65-F5344CB8AC3E}">
        <p14:creationId xmlns:p14="http://schemas.microsoft.com/office/powerpoint/2010/main" val="2214080757"/>
      </p:ext>
    </p:extLst>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8" name="Fußzeilenplatzhalter 7"/>
          <p:cNvSpPr>
            <a:spLocks noGrp="1"/>
          </p:cNvSpPr>
          <p:nvPr>
            <p:ph type="ftr" sz="quarter" idx="11"/>
          </p:nvPr>
        </p:nvSpPr>
        <p:spPr>
          <a:xfrm>
            <a:off x="3924300" y="6526609"/>
            <a:ext cx="2095500" cy="358775"/>
          </a:xfrm>
          <a:prstGeom prst="rect">
            <a:avLst/>
          </a:prstGeom>
        </p:spPr>
        <p:txBody>
          <a:bodyPr/>
          <a:lstStyle/>
          <a:p>
            <a:pPr>
              <a:defRPr/>
            </a:pPr>
            <a:r>
              <a:rPr lang="de-DE"/>
              <a:t>Armin Koeppe</a:t>
            </a:r>
          </a:p>
        </p:txBody>
      </p:sp>
      <p:sp>
        <p:nvSpPr>
          <p:cNvPr id="9" name="Foliennummernplatzhalter 8"/>
          <p:cNvSpPr>
            <a:spLocks noGrp="1"/>
          </p:cNvSpPr>
          <p:nvPr>
            <p:ph type="sldNum" sz="quarter" idx="12"/>
          </p:nvPr>
        </p:nvSpPr>
        <p:spPr>
          <a:xfrm>
            <a:off x="6516688" y="6453336"/>
            <a:ext cx="2133600" cy="365125"/>
          </a:xfrm>
          <a:prstGeom prst="rect">
            <a:avLst/>
          </a:prstGeom>
        </p:spPr>
        <p:txBody>
          <a:bodyPr/>
          <a:lstStyle/>
          <a:p>
            <a:pPr>
              <a:defRPr/>
            </a:pPr>
            <a:fld id="{383DD264-A649-401A-BE00-052F415A72A7}" type="slidenum">
              <a:rPr lang="de-DE" smtClean="0"/>
              <a:pPr>
                <a:defRPr/>
              </a:pPr>
              <a:t>‹Nr.›</a:t>
            </a:fld>
            <a:endParaRPr lang="de-DE"/>
          </a:p>
        </p:txBody>
      </p:sp>
    </p:spTree>
    <p:extLst>
      <p:ext uri="{BB962C8B-B14F-4D97-AF65-F5344CB8AC3E}">
        <p14:creationId xmlns:p14="http://schemas.microsoft.com/office/powerpoint/2010/main" val="1528793055"/>
      </p:ext>
    </p:extLst>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8" name="Fußzeilenplatzhalter 7"/>
          <p:cNvSpPr>
            <a:spLocks noGrp="1"/>
          </p:cNvSpPr>
          <p:nvPr>
            <p:ph type="ftr" sz="quarter" idx="11"/>
          </p:nvPr>
        </p:nvSpPr>
        <p:spPr>
          <a:xfrm>
            <a:off x="3924300" y="6526609"/>
            <a:ext cx="2095500" cy="358775"/>
          </a:xfrm>
          <a:prstGeom prst="rect">
            <a:avLst/>
          </a:prstGeom>
        </p:spPr>
        <p:txBody>
          <a:bodyPr/>
          <a:lstStyle/>
          <a:p>
            <a:pPr>
              <a:defRPr/>
            </a:pPr>
            <a:r>
              <a:rPr lang="de-DE"/>
              <a:t>Armin Koeppe</a:t>
            </a:r>
          </a:p>
        </p:txBody>
      </p:sp>
      <p:sp>
        <p:nvSpPr>
          <p:cNvPr id="9" name="Foliennummernplatzhalter 8"/>
          <p:cNvSpPr>
            <a:spLocks noGrp="1"/>
          </p:cNvSpPr>
          <p:nvPr>
            <p:ph type="sldNum" sz="quarter" idx="12"/>
          </p:nvPr>
        </p:nvSpPr>
        <p:spPr>
          <a:xfrm>
            <a:off x="6516688" y="6453336"/>
            <a:ext cx="2133600" cy="365125"/>
          </a:xfrm>
          <a:prstGeom prst="rect">
            <a:avLst/>
          </a:prstGeom>
        </p:spPr>
        <p:txBody>
          <a:bodyPr/>
          <a:lstStyle/>
          <a:p>
            <a:pPr>
              <a:defRPr/>
            </a:pPr>
            <a:fld id="{383DD264-A649-401A-BE00-052F415A72A7}" type="slidenum">
              <a:rPr lang="de-DE" smtClean="0"/>
              <a:pPr>
                <a:defRPr/>
              </a:pPr>
              <a:t>‹Nr.›</a:t>
            </a:fld>
            <a:endParaRPr lang="de-DE"/>
          </a:p>
        </p:txBody>
      </p:sp>
    </p:spTree>
    <p:extLst>
      <p:ext uri="{BB962C8B-B14F-4D97-AF65-F5344CB8AC3E}">
        <p14:creationId xmlns:p14="http://schemas.microsoft.com/office/powerpoint/2010/main" val="2012769831"/>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8" name="Fußzeilenplatzhalter 7"/>
          <p:cNvSpPr>
            <a:spLocks noGrp="1"/>
          </p:cNvSpPr>
          <p:nvPr>
            <p:ph type="ftr" sz="quarter" idx="11"/>
          </p:nvPr>
        </p:nvSpPr>
        <p:spPr>
          <a:xfrm>
            <a:off x="3924300" y="6526609"/>
            <a:ext cx="2095500" cy="358775"/>
          </a:xfrm>
          <a:prstGeom prst="rect">
            <a:avLst/>
          </a:prstGeom>
        </p:spPr>
        <p:txBody>
          <a:bodyPr/>
          <a:lstStyle/>
          <a:p>
            <a:pPr>
              <a:defRPr/>
            </a:pPr>
            <a:r>
              <a:rPr lang="de-DE"/>
              <a:t>Armin Koeppe</a:t>
            </a:r>
          </a:p>
        </p:txBody>
      </p:sp>
      <p:sp>
        <p:nvSpPr>
          <p:cNvPr id="9" name="Foliennummernplatzhalter 8"/>
          <p:cNvSpPr>
            <a:spLocks noGrp="1"/>
          </p:cNvSpPr>
          <p:nvPr>
            <p:ph type="sldNum" sz="quarter" idx="12"/>
          </p:nvPr>
        </p:nvSpPr>
        <p:spPr>
          <a:xfrm>
            <a:off x="6516688" y="6453336"/>
            <a:ext cx="2133600" cy="365125"/>
          </a:xfrm>
          <a:prstGeom prst="rect">
            <a:avLst/>
          </a:prstGeom>
        </p:spPr>
        <p:txBody>
          <a:bodyPr/>
          <a:lstStyle/>
          <a:p>
            <a:pPr>
              <a:defRPr/>
            </a:pPr>
            <a:fld id="{383DD264-A649-401A-BE00-052F415A72A7}" type="slidenum">
              <a:rPr lang="de-DE" smtClean="0"/>
              <a:pPr>
                <a:defRPr/>
              </a:pPr>
              <a:t>‹Nr.›</a:t>
            </a:fld>
            <a:endParaRPr lang="de-DE"/>
          </a:p>
        </p:txBody>
      </p:sp>
    </p:spTree>
    <p:extLst>
      <p:ext uri="{BB962C8B-B14F-4D97-AF65-F5344CB8AC3E}">
        <p14:creationId xmlns:p14="http://schemas.microsoft.com/office/powerpoint/2010/main" val="3551491367"/>
      </p:ext>
    </p:extLst>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8" name="Fußzeilenplatzhalter 7"/>
          <p:cNvSpPr>
            <a:spLocks noGrp="1"/>
          </p:cNvSpPr>
          <p:nvPr>
            <p:ph type="ftr" sz="quarter" idx="11"/>
          </p:nvPr>
        </p:nvSpPr>
        <p:spPr>
          <a:xfrm>
            <a:off x="3924300" y="6526609"/>
            <a:ext cx="2095500" cy="358775"/>
          </a:xfrm>
          <a:prstGeom prst="rect">
            <a:avLst/>
          </a:prstGeom>
        </p:spPr>
        <p:txBody>
          <a:bodyPr/>
          <a:lstStyle/>
          <a:p>
            <a:pPr>
              <a:defRPr/>
            </a:pPr>
            <a:r>
              <a:rPr lang="de-DE"/>
              <a:t>Armin Koeppe</a:t>
            </a:r>
          </a:p>
        </p:txBody>
      </p:sp>
      <p:sp>
        <p:nvSpPr>
          <p:cNvPr id="9" name="Foliennummernplatzhalter 8"/>
          <p:cNvSpPr>
            <a:spLocks noGrp="1"/>
          </p:cNvSpPr>
          <p:nvPr>
            <p:ph type="sldNum" sz="quarter" idx="12"/>
          </p:nvPr>
        </p:nvSpPr>
        <p:spPr>
          <a:xfrm>
            <a:off x="6516688" y="6453336"/>
            <a:ext cx="2133600" cy="365125"/>
          </a:xfrm>
          <a:prstGeom prst="rect">
            <a:avLst/>
          </a:prstGeom>
        </p:spPr>
        <p:txBody>
          <a:bodyPr/>
          <a:lstStyle/>
          <a:p>
            <a:pPr>
              <a:defRPr/>
            </a:pPr>
            <a:fld id="{383DD264-A649-401A-BE00-052F415A72A7}" type="slidenum">
              <a:rPr lang="de-DE" smtClean="0"/>
              <a:pPr>
                <a:defRPr/>
              </a:pPr>
              <a:t>‹Nr.›</a:t>
            </a:fld>
            <a:endParaRPr lang="de-DE"/>
          </a:p>
        </p:txBody>
      </p:sp>
    </p:spTree>
    <p:extLst>
      <p:ext uri="{BB962C8B-B14F-4D97-AF65-F5344CB8AC3E}">
        <p14:creationId xmlns:p14="http://schemas.microsoft.com/office/powerpoint/2010/main" val="2329304331"/>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96252D-0B90-44C9-B11F-44D5F5E7407B}"/>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40798912"/>
      </p:ext>
    </p:extLst>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Fußzeilenplatzhalter 3"/>
          <p:cNvSpPr>
            <a:spLocks noGrp="1"/>
          </p:cNvSpPr>
          <p:nvPr>
            <p:ph type="ftr" sz="quarter" idx="11"/>
          </p:nvPr>
        </p:nvSpPr>
        <p:spPr>
          <a:xfrm>
            <a:off x="3924300" y="6526609"/>
            <a:ext cx="2095500" cy="358775"/>
          </a:xfrm>
          <a:prstGeom prst="rect">
            <a:avLst/>
          </a:prstGeom>
        </p:spPr>
        <p:txBody>
          <a:bodyPr/>
          <a:lstStyle/>
          <a:p>
            <a:pPr>
              <a:defRPr/>
            </a:pPr>
            <a:r>
              <a:rPr lang="de-DE"/>
              <a:t>Armin Koeppe</a:t>
            </a:r>
          </a:p>
        </p:txBody>
      </p:sp>
      <p:sp>
        <p:nvSpPr>
          <p:cNvPr id="5" name="Foliennummernplatzhalter 4"/>
          <p:cNvSpPr>
            <a:spLocks noGrp="1"/>
          </p:cNvSpPr>
          <p:nvPr>
            <p:ph type="sldNum" sz="quarter" idx="12"/>
          </p:nvPr>
        </p:nvSpPr>
        <p:spPr>
          <a:xfrm>
            <a:off x="6516688" y="6453336"/>
            <a:ext cx="2133600" cy="365125"/>
          </a:xfrm>
          <a:prstGeom prst="rect">
            <a:avLst/>
          </a:prstGeom>
        </p:spPr>
        <p:txBody>
          <a:bodyPr/>
          <a:lstStyle/>
          <a:p>
            <a:pPr>
              <a:defRPr/>
            </a:pPr>
            <a:fld id="{383DD264-A649-401A-BE00-052F415A72A7}" type="slidenum">
              <a:rPr lang="de-DE" smtClean="0"/>
              <a:pPr>
                <a:defRPr/>
              </a:pPr>
              <a:t>‹Nr.›</a:t>
            </a:fld>
            <a:endParaRPr lang="de-DE"/>
          </a:p>
        </p:txBody>
      </p:sp>
      <p:sp>
        <p:nvSpPr>
          <p:cNvPr id="6" name="Inhaltsplatzhalter 2"/>
          <p:cNvSpPr>
            <a:spLocks noGrp="1"/>
          </p:cNvSpPr>
          <p:nvPr>
            <p:ph idx="1"/>
          </p:nvPr>
        </p:nvSpPr>
        <p:spPr>
          <a:xfrm>
            <a:off x="838200" y="1371600"/>
            <a:ext cx="8077200" cy="437991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62320299"/>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Fußzeilenplatzhalter 3"/>
          <p:cNvSpPr>
            <a:spLocks noGrp="1"/>
          </p:cNvSpPr>
          <p:nvPr>
            <p:ph type="ftr" sz="quarter" idx="11"/>
          </p:nvPr>
        </p:nvSpPr>
        <p:spPr>
          <a:xfrm>
            <a:off x="3924300" y="6526609"/>
            <a:ext cx="2095500" cy="358775"/>
          </a:xfrm>
          <a:prstGeom prst="rect">
            <a:avLst/>
          </a:prstGeom>
        </p:spPr>
        <p:txBody>
          <a:bodyPr/>
          <a:lstStyle/>
          <a:p>
            <a:pPr>
              <a:defRPr/>
            </a:pPr>
            <a:r>
              <a:rPr lang="de-DE"/>
              <a:t>Armin Koeppe</a:t>
            </a:r>
          </a:p>
        </p:txBody>
      </p:sp>
      <p:sp>
        <p:nvSpPr>
          <p:cNvPr id="5" name="Foliennummernplatzhalter 4"/>
          <p:cNvSpPr>
            <a:spLocks noGrp="1"/>
          </p:cNvSpPr>
          <p:nvPr>
            <p:ph type="sldNum" sz="quarter" idx="12"/>
          </p:nvPr>
        </p:nvSpPr>
        <p:spPr>
          <a:xfrm>
            <a:off x="6516688" y="6453336"/>
            <a:ext cx="2133600" cy="365125"/>
          </a:xfrm>
          <a:prstGeom prst="rect">
            <a:avLst/>
          </a:prstGeom>
        </p:spPr>
        <p:txBody>
          <a:bodyPr/>
          <a:lstStyle/>
          <a:p>
            <a:pPr>
              <a:defRPr/>
            </a:pPr>
            <a:fld id="{383DD264-A649-401A-BE00-052F415A72A7}" type="slidenum">
              <a:rPr lang="de-DE" smtClean="0"/>
              <a:pPr>
                <a:defRPr/>
              </a:pPr>
              <a:t>‹Nr.›</a:t>
            </a:fld>
            <a:endParaRPr lang="de-DE"/>
          </a:p>
        </p:txBody>
      </p:sp>
      <p:sp>
        <p:nvSpPr>
          <p:cNvPr id="6" name="Inhaltsplatzhalter 2"/>
          <p:cNvSpPr>
            <a:spLocks noGrp="1"/>
          </p:cNvSpPr>
          <p:nvPr>
            <p:ph idx="1"/>
          </p:nvPr>
        </p:nvSpPr>
        <p:spPr>
          <a:xfrm>
            <a:off x="838200" y="1371600"/>
            <a:ext cx="8077200" cy="437991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088126761"/>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Fußzeilenplatzhalter 3"/>
          <p:cNvSpPr>
            <a:spLocks noGrp="1"/>
          </p:cNvSpPr>
          <p:nvPr>
            <p:ph type="ftr" sz="quarter" idx="11"/>
          </p:nvPr>
        </p:nvSpPr>
        <p:spPr>
          <a:xfrm>
            <a:off x="3924300" y="6526609"/>
            <a:ext cx="2095500" cy="358775"/>
          </a:xfrm>
          <a:prstGeom prst="rect">
            <a:avLst/>
          </a:prstGeom>
        </p:spPr>
        <p:txBody>
          <a:bodyPr/>
          <a:lstStyle/>
          <a:p>
            <a:pPr>
              <a:defRPr/>
            </a:pPr>
            <a:r>
              <a:rPr lang="de-DE"/>
              <a:t>Armin Koeppe</a:t>
            </a:r>
          </a:p>
        </p:txBody>
      </p:sp>
      <p:sp>
        <p:nvSpPr>
          <p:cNvPr id="5" name="Foliennummernplatzhalter 4"/>
          <p:cNvSpPr>
            <a:spLocks noGrp="1"/>
          </p:cNvSpPr>
          <p:nvPr>
            <p:ph type="sldNum" sz="quarter" idx="12"/>
          </p:nvPr>
        </p:nvSpPr>
        <p:spPr>
          <a:xfrm>
            <a:off x="6516688" y="6453336"/>
            <a:ext cx="2133600" cy="365125"/>
          </a:xfrm>
          <a:prstGeom prst="rect">
            <a:avLst/>
          </a:prstGeom>
        </p:spPr>
        <p:txBody>
          <a:bodyPr/>
          <a:lstStyle/>
          <a:p>
            <a:pPr>
              <a:defRPr/>
            </a:pPr>
            <a:fld id="{383DD264-A649-401A-BE00-052F415A72A7}" type="slidenum">
              <a:rPr lang="de-DE" smtClean="0"/>
              <a:pPr>
                <a:defRPr/>
              </a:pPr>
              <a:t>‹Nr.›</a:t>
            </a:fld>
            <a:endParaRPr lang="de-DE"/>
          </a:p>
        </p:txBody>
      </p:sp>
      <p:sp>
        <p:nvSpPr>
          <p:cNvPr id="6" name="Inhaltsplatzhalter 2"/>
          <p:cNvSpPr>
            <a:spLocks noGrp="1"/>
          </p:cNvSpPr>
          <p:nvPr>
            <p:ph idx="1"/>
          </p:nvPr>
        </p:nvSpPr>
        <p:spPr>
          <a:xfrm>
            <a:off x="838200" y="1371600"/>
            <a:ext cx="8077200" cy="437991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85605908"/>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1038621317"/>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11560" y="188640"/>
            <a:ext cx="7920880" cy="936104"/>
          </a:xfrm>
          <a:prstGeom prst="rect">
            <a:avLst/>
          </a:prstGeom>
        </p:spPr>
        <p:style>
          <a:lnRef idx="3">
            <a:schemeClr val="lt1"/>
          </a:lnRef>
          <a:fillRef idx="1">
            <a:schemeClr val="accent3"/>
          </a:fillRef>
          <a:effectRef idx="1">
            <a:schemeClr val="accent3"/>
          </a:effectRef>
          <a:fontRef idx="minor">
            <a:schemeClr val="lt1"/>
          </a:fontRef>
        </p:style>
        <p:txBody>
          <a:bodyPr>
            <a:normAutofit/>
          </a:bodyPr>
          <a:lstStyle>
            <a:lvl1pPr>
              <a:defRPr sz="3200">
                <a:solidFill>
                  <a:srgbClr val="C00000"/>
                </a:solidFill>
                <a:latin typeface="Aller" panose="02000503030000020004"/>
              </a:defRPr>
            </a:lvl1pPr>
          </a:lstStyle>
          <a:p>
            <a:r>
              <a:rPr lang="de-DE"/>
              <a:t>Titelmasterformat durch Klicken bearbeiten</a:t>
            </a:r>
          </a:p>
        </p:txBody>
      </p:sp>
      <p:sp>
        <p:nvSpPr>
          <p:cNvPr id="3" name="Inhaltsplatzhalter 2"/>
          <p:cNvSpPr>
            <a:spLocks noGrp="1"/>
          </p:cNvSpPr>
          <p:nvPr>
            <p:ph sz="half" idx="1"/>
          </p:nvPr>
        </p:nvSpPr>
        <p:spPr>
          <a:xfrm>
            <a:off x="838200" y="1484784"/>
            <a:ext cx="3733800" cy="45350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724400" y="1484784"/>
            <a:ext cx="3733800" cy="45350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43053336"/>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31800" y="260648"/>
            <a:ext cx="8075240" cy="850106"/>
          </a:xfrm>
          <a:prstGeom prst="rect">
            <a:avLst/>
          </a:prstGeom>
        </p:spPr>
        <p:txBody>
          <a:bodyPr>
            <a:normAutofit/>
          </a:bodyPr>
          <a:lstStyle>
            <a:lvl1pPr>
              <a:defRPr sz="3200">
                <a:solidFill>
                  <a:srgbClr val="C00000"/>
                </a:solidFill>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226644665"/>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11560" y="260648"/>
            <a:ext cx="7920880" cy="864096"/>
          </a:xfrm>
          <a:prstGeom prst="rect">
            <a:avLst/>
          </a:prstGeom>
        </p:spPr>
        <p:txBody>
          <a:bodyPr>
            <a:normAutofit/>
          </a:bodyPr>
          <a:lstStyle>
            <a:lvl1pPr>
              <a:defRPr sz="3200">
                <a:solidFill>
                  <a:srgbClr val="C00000"/>
                </a:solidFill>
              </a:defRPr>
            </a:lvl1pPr>
          </a:lstStyle>
          <a:p>
            <a:r>
              <a:rPr lang="de-DE"/>
              <a:t>Titelmasterformat durch Klicken bearbeiten</a:t>
            </a:r>
          </a:p>
        </p:txBody>
      </p:sp>
    </p:spTree>
    <p:extLst>
      <p:ext uri="{BB962C8B-B14F-4D97-AF65-F5344CB8AC3E}">
        <p14:creationId xmlns:p14="http://schemas.microsoft.com/office/powerpoint/2010/main" val="605662951"/>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719896"/>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1560" y="188640"/>
            <a:ext cx="7848872" cy="1008112"/>
          </a:xfrm>
          <a:prstGeom prst="rect">
            <a:avLst/>
          </a:prstGeom>
        </p:spPr>
        <p:txBody>
          <a:bodyPr anchor="ctr"/>
          <a:lstStyle>
            <a:lvl1pPr algn="ctr">
              <a:defRPr sz="2000" b="1"/>
            </a:lvl1pPr>
          </a:lstStyle>
          <a:p>
            <a:r>
              <a:rPr lang="de-DE"/>
              <a:t>Titelmasterformat durch Klicken bearbeiten</a:t>
            </a:r>
          </a:p>
        </p:txBody>
      </p:sp>
      <p:sp>
        <p:nvSpPr>
          <p:cNvPr id="3" name="Inhaltsplatzhalter 2"/>
          <p:cNvSpPr>
            <a:spLocks noGrp="1"/>
          </p:cNvSpPr>
          <p:nvPr>
            <p:ph idx="1"/>
          </p:nvPr>
        </p:nvSpPr>
        <p:spPr>
          <a:xfrm>
            <a:off x="3575050" y="1435100"/>
            <a:ext cx="5389438"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376914639"/>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954634445"/>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838200" y="1412776"/>
            <a:ext cx="7620000" cy="43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a:t>
            </a:r>
            <a:r>
              <a:rPr lang="de-DE" altLang="de-DE" dirty="0" err="1"/>
              <a:t>EbeneHüserheide</a:t>
            </a:r>
            <a:r>
              <a:rPr lang="de-DE" altLang="de-DE" dirty="0"/>
              <a:t> 13c</a:t>
            </a:r>
          </a:p>
          <a:p>
            <a:pPr lvl="3"/>
            <a:r>
              <a:rPr lang="de-DE" altLang="de-DE" dirty="0"/>
              <a:t>47918 Tönisvorst</a:t>
            </a:r>
          </a:p>
          <a:p>
            <a:pPr lvl="4"/>
            <a:r>
              <a:rPr lang="de-DE" altLang="de-DE" dirty="0"/>
              <a:t>Fünfte Ebene</a:t>
            </a:r>
          </a:p>
        </p:txBody>
      </p:sp>
      <p:sp>
        <p:nvSpPr>
          <p:cNvPr id="1027" name="Line 11"/>
          <p:cNvSpPr>
            <a:spLocks noChangeShapeType="1"/>
          </p:cNvSpPr>
          <p:nvPr userDrawn="1"/>
        </p:nvSpPr>
        <p:spPr bwMode="auto">
          <a:xfrm>
            <a:off x="467544" y="5949280"/>
            <a:ext cx="8280920" cy="0"/>
          </a:xfrm>
          <a:prstGeom prst="line">
            <a:avLst/>
          </a:prstGeom>
          <a:noFill/>
          <a:ln w="12700">
            <a:solidFill>
              <a:srgbClr val="822A4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endParaRPr lang="de-DE" dirty="0">
              <a:highlight>
                <a:srgbClr val="004400"/>
              </a:highlight>
            </a:endParaRPr>
          </a:p>
        </p:txBody>
      </p:sp>
      <p:sp>
        <p:nvSpPr>
          <p:cNvPr id="1039" name="AutoShape 15"/>
          <p:cNvSpPr>
            <a:spLocks noChangeArrowheads="1"/>
          </p:cNvSpPr>
          <p:nvPr userDrawn="1"/>
        </p:nvSpPr>
        <p:spPr bwMode="auto">
          <a:xfrm>
            <a:off x="611560" y="229381"/>
            <a:ext cx="7876745" cy="895363"/>
          </a:xfrm>
          <a:prstGeom prst="roundRect">
            <a:avLst>
              <a:gd name="adj" fmla="val 21667"/>
            </a:avLst>
          </a:prstGeom>
          <a:solidFill>
            <a:schemeClr val="bg1"/>
          </a:solidFill>
          <a:ln>
            <a:solidFill>
              <a:schemeClr val="bg1"/>
            </a:solidFill>
          </a:ln>
          <a:effectLst/>
        </p:spPr>
        <p:txBody>
          <a:bodyPr/>
          <a:lstStyle>
            <a:lvl1pPr algn="l">
              <a:defRPr sz="2400">
                <a:solidFill>
                  <a:schemeClr val="tx1"/>
                </a:solidFill>
                <a:latin typeface="Times New Roman" charset="0"/>
              </a:defRPr>
            </a:lvl1pPr>
            <a:lvl2pPr algn="l">
              <a:defRPr sz="2400">
                <a:solidFill>
                  <a:schemeClr val="tx1"/>
                </a:solidFill>
                <a:latin typeface="Times New Roman" charset="0"/>
              </a:defRPr>
            </a:lvl2pPr>
            <a:lvl3pPr algn="l">
              <a:defRPr sz="2400">
                <a:solidFill>
                  <a:schemeClr val="tx1"/>
                </a:solidFill>
                <a:latin typeface="Times New Roman" charset="0"/>
              </a:defRPr>
            </a:lvl3pPr>
            <a:lvl4pPr algn="l">
              <a:defRPr sz="2400">
                <a:solidFill>
                  <a:schemeClr val="tx1"/>
                </a:solidFill>
                <a:latin typeface="Times New Roman" charset="0"/>
              </a:defRPr>
            </a:lvl4pPr>
            <a:lvl5pPr algn="l">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eaLnBrk="1" hangingPunct="1">
              <a:defRPr/>
            </a:pPr>
            <a:endParaRPr lang="de-DE" altLang="de-DE">
              <a:solidFill>
                <a:schemeClr val="bg1"/>
              </a:solidFill>
              <a:latin typeface="TheSans-Plain" pitchFamily="34" charset="0"/>
            </a:endParaRPr>
          </a:p>
        </p:txBody>
      </p:sp>
      <p:sp>
        <p:nvSpPr>
          <p:cNvPr id="2" name="Titelplatzhalter 1"/>
          <p:cNvSpPr>
            <a:spLocks noGrp="1"/>
          </p:cNvSpPr>
          <p:nvPr>
            <p:ph type="title"/>
          </p:nvPr>
        </p:nvSpPr>
        <p:spPr>
          <a:xfrm>
            <a:off x="611560" y="229381"/>
            <a:ext cx="7886700" cy="895363"/>
          </a:xfrm>
          <a:prstGeom prst="rect">
            <a:avLst/>
          </a:prstGeom>
        </p:spPr>
        <p:txBody>
          <a:bodyPr vert="horz" lIns="91440" tIns="45720" rIns="91440" bIns="45720" rtlCol="0" anchor="ctr">
            <a:normAutofit/>
          </a:bodyPr>
          <a:lstStyle/>
          <a:p>
            <a:r>
              <a:rPr lang="de-DE" dirty="0"/>
              <a:t>Titelmasterformat durch Klicken bearbeiten</a:t>
            </a:r>
          </a:p>
        </p:txBody>
      </p:sp>
      <p:pic>
        <p:nvPicPr>
          <p:cNvPr id="3" name="Grafik 2">
            <a:extLst>
              <a:ext uri="{FF2B5EF4-FFF2-40B4-BE49-F238E27FC236}">
                <a16:creationId xmlns:a16="http://schemas.microsoft.com/office/drawing/2014/main" id="{E848C221-5118-4817-906F-B9D6178FCB0A}"/>
              </a:ext>
            </a:extLst>
          </p:cNvPr>
          <p:cNvPicPr>
            <a:picLocks noChangeAspect="1"/>
          </p:cNvPicPr>
          <p:nvPr userDrawn="1"/>
        </p:nvPicPr>
        <p:blipFill>
          <a:blip r:embed="rId24"/>
          <a:stretch>
            <a:fillRect/>
          </a:stretch>
        </p:blipFill>
        <p:spPr>
          <a:xfrm>
            <a:off x="7629280" y="5997650"/>
            <a:ext cx="1138619" cy="764859"/>
          </a:xfrm>
          <a:prstGeom prst="rect">
            <a:avLst/>
          </a:prstGeom>
        </p:spPr>
      </p:pic>
    </p:spTree>
    <p:extLst>
      <p:ext uri="{BB962C8B-B14F-4D97-AF65-F5344CB8AC3E}">
        <p14:creationId xmlns:p14="http://schemas.microsoft.com/office/powerpoint/2010/main" val="648332256"/>
      </p:ext>
    </p:extLst>
  </p:cSld>
  <p:clrMap bg1="lt1" tx1="dk1" bg2="lt2" tx2="dk2" accent1="accent1" accent2="accent2" accent3="accent3" accent4="accent4" accent5="accent5" accent6="accent6" hlink="hlink" folHlink="folHlink"/>
  <p:sldLayoutIdLst>
    <p:sldLayoutId id="2147483809" r:id="rId1"/>
    <p:sldLayoutId id="2147483823"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2" r:id="rId13"/>
    <p:sldLayoutId id="2147483768" r:id="rId14"/>
    <p:sldLayoutId id="2147483787" r:id="rId15"/>
    <p:sldLayoutId id="2147483793" r:id="rId16"/>
    <p:sldLayoutId id="2147483794" r:id="rId17"/>
    <p:sldLayoutId id="2147483795" r:id="rId18"/>
    <p:sldLayoutId id="2147483796" r:id="rId19"/>
    <p:sldLayoutId id="2147483801" r:id="rId20"/>
    <p:sldLayoutId id="2147483802" r:id="rId21"/>
    <p:sldLayoutId id="2147483807" r:id="rId22"/>
  </p:sldLayoutIdLst>
  <p:transition spd="slow">
    <p:push/>
  </p:transition>
  <p:txStyles>
    <p:titleStyle>
      <a:lvl1pPr algn="ctr" rtl="0" eaLnBrk="0" fontAlgn="base" hangingPunct="0">
        <a:spcBef>
          <a:spcPct val="0"/>
        </a:spcBef>
        <a:spcAft>
          <a:spcPct val="0"/>
        </a:spcAft>
        <a:defRPr sz="2800" b="1">
          <a:solidFill>
            <a:srgbClr val="822A44"/>
          </a:solidFill>
          <a:latin typeface="Aller" panose="02000503030000020004" pitchFamily="2" charset="0"/>
          <a:ea typeface="+mj-ea"/>
          <a:cs typeface="+mj-cs"/>
        </a:defRPr>
      </a:lvl1pPr>
      <a:lvl2pPr algn="ctr" rtl="0" eaLnBrk="0" fontAlgn="base" hangingPunct="0">
        <a:spcBef>
          <a:spcPct val="0"/>
        </a:spcBef>
        <a:spcAft>
          <a:spcPct val="0"/>
        </a:spcAft>
        <a:defRPr sz="2400">
          <a:solidFill>
            <a:schemeClr val="bg1"/>
          </a:solidFill>
          <a:latin typeface="Arial" charset="0"/>
        </a:defRPr>
      </a:lvl2pPr>
      <a:lvl3pPr algn="ctr" rtl="0" eaLnBrk="0" fontAlgn="base" hangingPunct="0">
        <a:spcBef>
          <a:spcPct val="0"/>
        </a:spcBef>
        <a:spcAft>
          <a:spcPct val="0"/>
        </a:spcAft>
        <a:defRPr sz="2400">
          <a:solidFill>
            <a:schemeClr val="bg1"/>
          </a:solidFill>
          <a:latin typeface="Arial" charset="0"/>
        </a:defRPr>
      </a:lvl3pPr>
      <a:lvl4pPr algn="ctr" rtl="0" eaLnBrk="0" fontAlgn="base" hangingPunct="0">
        <a:spcBef>
          <a:spcPct val="0"/>
        </a:spcBef>
        <a:spcAft>
          <a:spcPct val="0"/>
        </a:spcAft>
        <a:defRPr sz="2400">
          <a:solidFill>
            <a:schemeClr val="bg1"/>
          </a:solidFill>
          <a:latin typeface="Arial" charset="0"/>
        </a:defRPr>
      </a:lvl4pPr>
      <a:lvl5pPr algn="ctr" rtl="0" eaLnBrk="0" fontAlgn="base" hangingPunct="0">
        <a:spcBef>
          <a:spcPct val="0"/>
        </a:spcBef>
        <a:spcAft>
          <a:spcPct val="0"/>
        </a:spcAft>
        <a:defRPr sz="2400">
          <a:solidFill>
            <a:schemeClr val="bg1"/>
          </a:solidFill>
          <a:latin typeface="Arial" charset="0"/>
        </a:defRPr>
      </a:lvl5pPr>
      <a:lvl6pPr marL="457200" algn="ctr" rtl="0" fontAlgn="base">
        <a:spcBef>
          <a:spcPct val="0"/>
        </a:spcBef>
        <a:spcAft>
          <a:spcPct val="0"/>
        </a:spcAft>
        <a:defRPr sz="2400">
          <a:solidFill>
            <a:schemeClr val="bg1"/>
          </a:solidFill>
          <a:latin typeface="Arial" charset="0"/>
        </a:defRPr>
      </a:lvl6pPr>
      <a:lvl7pPr marL="914400" algn="ctr" rtl="0" fontAlgn="base">
        <a:spcBef>
          <a:spcPct val="0"/>
        </a:spcBef>
        <a:spcAft>
          <a:spcPct val="0"/>
        </a:spcAft>
        <a:defRPr sz="2400">
          <a:solidFill>
            <a:schemeClr val="bg1"/>
          </a:solidFill>
          <a:latin typeface="Arial" charset="0"/>
        </a:defRPr>
      </a:lvl7pPr>
      <a:lvl8pPr marL="1371600" algn="ctr" rtl="0" fontAlgn="base">
        <a:spcBef>
          <a:spcPct val="0"/>
        </a:spcBef>
        <a:spcAft>
          <a:spcPct val="0"/>
        </a:spcAft>
        <a:defRPr sz="2400">
          <a:solidFill>
            <a:schemeClr val="bg1"/>
          </a:solidFill>
          <a:latin typeface="Arial" charset="0"/>
        </a:defRPr>
      </a:lvl8pPr>
      <a:lvl9pPr marL="1828800" algn="ctr" rtl="0" fontAlgn="base">
        <a:spcBef>
          <a:spcPct val="0"/>
        </a:spcBef>
        <a:spcAft>
          <a:spcPct val="0"/>
        </a:spcAft>
        <a:defRPr sz="2400">
          <a:solidFill>
            <a:schemeClr val="bg1"/>
          </a:solidFill>
          <a:latin typeface="Arial" charset="0"/>
        </a:defRPr>
      </a:lvl9pPr>
    </p:titleStyle>
    <p:bodyStyle>
      <a:lvl1pPr marL="457200" indent="-457200" algn="l" rtl="0" eaLnBrk="0" fontAlgn="base" hangingPunct="0">
        <a:spcBef>
          <a:spcPct val="20000"/>
        </a:spcBef>
        <a:spcAft>
          <a:spcPct val="0"/>
        </a:spcAft>
        <a:buClr>
          <a:srgbClr val="822A44"/>
        </a:buClr>
        <a:buFont typeface="Wingdings" panose="05000000000000000000" pitchFamily="2" charset="2"/>
        <a:buChar char="Ø"/>
        <a:defRPr sz="3200">
          <a:solidFill>
            <a:srgbClr val="822A44"/>
          </a:solidFill>
          <a:latin typeface="Aller" panose="02000503030000020004" pitchFamily="2" charset="0"/>
          <a:ea typeface="+mn-ea"/>
          <a:cs typeface="+mn-cs"/>
        </a:defRPr>
      </a:lvl1pPr>
      <a:lvl2pPr marL="914400" indent="-457200" algn="l" rtl="0" eaLnBrk="0" fontAlgn="base" hangingPunct="0">
        <a:spcBef>
          <a:spcPct val="20000"/>
        </a:spcBef>
        <a:spcAft>
          <a:spcPct val="0"/>
        </a:spcAft>
        <a:buClr>
          <a:srgbClr val="822A44"/>
        </a:buClr>
        <a:buSzPct val="75000"/>
        <a:buFont typeface="Wingdings" panose="05000000000000000000" pitchFamily="2" charset="2"/>
        <a:buChar char="Ø"/>
        <a:defRPr sz="2800">
          <a:solidFill>
            <a:srgbClr val="822A44"/>
          </a:solidFill>
          <a:latin typeface="Aller" panose="02000503030000020004" pitchFamily="2" charset="0"/>
        </a:defRPr>
      </a:lvl2pPr>
      <a:lvl3pPr marL="1257300" indent="-342900" algn="l" rtl="0" eaLnBrk="0" fontAlgn="base" hangingPunct="0">
        <a:spcBef>
          <a:spcPct val="20000"/>
        </a:spcBef>
        <a:spcAft>
          <a:spcPct val="0"/>
        </a:spcAft>
        <a:buClr>
          <a:srgbClr val="822A44"/>
        </a:buClr>
        <a:buFont typeface="Wingdings" panose="05000000000000000000" pitchFamily="2" charset="2"/>
        <a:buChar char="Ø"/>
        <a:defRPr sz="2400">
          <a:solidFill>
            <a:srgbClr val="822A44"/>
          </a:solidFill>
          <a:latin typeface="Aller" panose="02000503030000020004" pitchFamily="2" charset="0"/>
        </a:defRPr>
      </a:lvl3pPr>
      <a:lvl4pPr marL="1714500" indent="-342900" algn="l" rtl="0" eaLnBrk="0" fontAlgn="base" hangingPunct="0">
        <a:spcBef>
          <a:spcPct val="20000"/>
        </a:spcBef>
        <a:spcAft>
          <a:spcPct val="0"/>
        </a:spcAft>
        <a:buClr>
          <a:srgbClr val="822A44"/>
        </a:buClr>
        <a:buFont typeface="Wingdings" panose="05000000000000000000" pitchFamily="2" charset="2"/>
        <a:buChar char="Ø"/>
        <a:defRPr sz="2000" b="1">
          <a:solidFill>
            <a:srgbClr val="822A44"/>
          </a:solidFill>
          <a:latin typeface="Aller" panose="02000503030000020004" pitchFamily="2" charset="0"/>
        </a:defRPr>
      </a:lvl4pPr>
      <a:lvl5pPr marL="2171700" indent="-342900" algn="l" rtl="0" eaLnBrk="0" fontAlgn="base" hangingPunct="0">
        <a:spcBef>
          <a:spcPct val="20000"/>
        </a:spcBef>
        <a:spcAft>
          <a:spcPct val="0"/>
        </a:spcAft>
        <a:buClr>
          <a:srgbClr val="822A44"/>
        </a:buClr>
        <a:buFont typeface="Wingdings" panose="05000000000000000000" pitchFamily="2" charset="2"/>
        <a:buChar char="Ø"/>
        <a:defRPr sz="2000">
          <a:solidFill>
            <a:srgbClr val="822A44"/>
          </a:solidFill>
          <a:latin typeface="Aller" panose="02000503030000020004" pitchFamily="2" charset="0"/>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5.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jpeg"/><Relationship Id="rId10" Type="http://schemas.openxmlformats.org/officeDocument/2006/relationships/image" Target="../media/image38.svg"/><Relationship Id="rId4" Type="http://schemas.openxmlformats.org/officeDocument/2006/relationships/image" Target="../media/image26.sv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pn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jpg"/></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F8A8FB2-94C8-48D5-BC06-DFC7C19AB75F}"/>
              </a:ext>
            </a:extLst>
          </p:cNvPr>
          <p:cNvPicPr>
            <a:picLocks noChangeAspect="1"/>
          </p:cNvPicPr>
          <p:nvPr/>
        </p:nvPicPr>
        <p:blipFill rotWithShape="1">
          <a:blip r:embed="rId3"/>
          <a:srcRect l="10516"/>
          <a:stretch/>
        </p:blipFill>
        <p:spPr>
          <a:xfrm>
            <a:off x="1" y="0"/>
            <a:ext cx="9144000" cy="5980473"/>
          </a:xfrm>
          <a:prstGeom prst="rect">
            <a:avLst/>
          </a:prstGeom>
        </p:spPr>
      </p:pic>
      <p:sp>
        <p:nvSpPr>
          <p:cNvPr id="9" name="Textfeld 8">
            <a:extLst>
              <a:ext uri="{FF2B5EF4-FFF2-40B4-BE49-F238E27FC236}">
                <a16:creationId xmlns:a16="http://schemas.microsoft.com/office/drawing/2014/main" id="{618064CC-82DD-4B0F-AAAF-E97A55C5423E}"/>
              </a:ext>
            </a:extLst>
          </p:cNvPr>
          <p:cNvSpPr txBox="1"/>
          <p:nvPr/>
        </p:nvSpPr>
        <p:spPr>
          <a:xfrm>
            <a:off x="98789" y="974299"/>
            <a:ext cx="3957782" cy="3847207"/>
          </a:xfrm>
          <a:prstGeom prst="rect">
            <a:avLst/>
          </a:prstGeom>
          <a:noFill/>
        </p:spPr>
        <p:txBody>
          <a:bodyPr wrap="square">
            <a:spAutoFit/>
          </a:bodyPr>
          <a:lstStyle/>
          <a:p>
            <a:pPr marL="15875" marR="0" lvl="0" indent="-15875" defTabSz="914400" rtl="0" eaLnBrk="1" fontAlgn="base" latinLnBrk="0" hangingPunct="1">
              <a:lnSpc>
                <a:spcPct val="100000"/>
              </a:lnSpc>
              <a:spcBef>
                <a:spcPts val="0"/>
              </a:spcBef>
              <a:spcAft>
                <a:spcPct val="0"/>
              </a:spcAft>
              <a:buClr>
                <a:srgbClr val="006600"/>
              </a:buClr>
              <a:buSzTx/>
              <a:buFontTx/>
              <a:buNone/>
              <a:tabLst/>
              <a:defRPr/>
            </a:pPr>
            <a:r>
              <a:rPr kumimoji="0" lang="de-DE" altLang="de-DE" sz="3600" b="1" i="0" u="none" strike="noStrike" kern="0" cap="none" spc="0" normalizeH="0" baseline="0" noProof="0" dirty="0">
                <a:ln>
                  <a:noFill/>
                </a:ln>
                <a:solidFill>
                  <a:srgbClr val="822A44"/>
                </a:solidFill>
                <a:effectLst/>
                <a:uLnTx/>
                <a:uFillTx/>
                <a:latin typeface="Aller" panose="02000503030000020004" pitchFamily="2" charset="0"/>
                <a:ea typeface="+mn-ea"/>
                <a:cs typeface="+mn-cs"/>
              </a:rPr>
              <a:t>Informationen zur Kampagne </a:t>
            </a:r>
            <a:r>
              <a:rPr kumimoji="0" lang="de-DE" altLang="de-DE" sz="3600" b="1" i="1" u="none" strike="noStrike" kern="0" cap="none" spc="0" normalizeH="0" baseline="0" noProof="0" dirty="0">
                <a:ln>
                  <a:noFill/>
                </a:ln>
                <a:solidFill>
                  <a:srgbClr val="822A44"/>
                </a:solidFill>
                <a:effectLst/>
                <a:uLnTx/>
                <a:uFillTx/>
                <a:latin typeface="Aller" panose="02000503030000020004" pitchFamily="2" charset="0"/>
                <a:ea typeface="+mn-ea"/>
                <a:cs typeface="+mn-cs"/>
              </a:rPr>
              <a:t>Stark bleiben</a:t>
            </a:r>
          </a:p>
          <a:p>
            <a:pPr marL="15875" marR="0" lvl="0" indent="-15875" defTabSz="914400" rtl="0" eaLnBrk="1" fontAlgn="base" latinLnBrk="0" hangingPunct="1">
              <a:lnSpc>
                <a:spcPct val="100000"/>
              </a:lnSpc>
              <a:spcBef>
                <a:spcPts val="0"/>
              </a:spcBef>
              <a:spcAft>
                <a:spcPct val="0"/>
              </a:spcAft>
              <a:buClr>
                <a:srgbClr val="006600"/>
              </a:buClr>
              <a:buSzTx/>
              <a:buFontTx/>
              <a:buNone/>
              <a:tabLst/>
              <a:defRPr/>
            </a:pPr>
            <a:endParaRPr kumimoji="0" lang="de-DE" altLang="de-DE" sz="4000" b="1" i="0" u="none" strike="noStrike" kern="0" cap="none" spc="0" normalizeH="0" baseline="0" noProof="0" dirty="0">
              <a:ln>
                <a:noFill/>
              </a:ln>
              <a:solidFill>
                <a:srgbClr val="822A44"/>
              </a:solidFill>
              <a:effectLst/>
              <a:uLnTx/>
              <a:uFillTx/>
              <a:latin typeface="Aller" panose="02000503030000020004" pitchFamily="2" charset="0"/>
              <a:ea typeface="+mn-ea"/>
              <a:cs typeface="+mn-cs"/>
            </a:endParaRPr>
          </a:p>
          <a:p>
            <a:pPr marL="15875" marR="0" lvl="0" indent="-15875" defTabSz="914400" rtl="0" eaLnBrk="1" fontAlgn="base" latinLnBrk="0" hangingPunct="1">
              <a:lnSpc>
                <a:spcPct val="100000"/>
              </a:lnSpc>
              <a:spcBef>
                <a:spcPts val="0"/>
              </a:spcBef>
              <a:spcAft>
                <a:spcPct val="0"/>
              </a:spcAft>
              <a:buClr>
                <a:srgbClr val="006600"/>
              </a:buClr>
              <a:buSzTx/>
              <a:buFontTx/>
              <a:buNone/>
              <a:tabLst/>
              <a:defRPr/>
            </a:pPr>
            <a:r>
              <a:rPr kumimoji="0" lang="de-DE" altLang="de-DE" sz="3200" b="1" i="0" u="none" strike="noStrike" kern="0" cap="none" spc="0" normalizeH="0" baseline="0" noProof="0" dirty="0">
                <a:ln>
                  <a:noFill/>
                </a:ln>
                <a:solidFill>
                  <a:srgbClr val="822A44"/>
                </a:solidFill>
                <a:effectLst/>
                <a:uLnTx/>
                <a:uFillTx/>
                <a:latin typeface="Aller" panose="02000503030000020004" pitchFamily="2" charset="0"/>
                <a:ea typeface="+mn-ea"/>
                <a:cs typeface="+mn-cs"/>
              </a:rPr>
              <a:t>Suchtfrei alt werden </a:t>
            </a:r>
            <a:r>
              <a:rPr kumimoji="0" lang="de-DE" altLang="de-DE" sz="3200" b="0" i="0" u="none" strike="noStrike" kern="0" cap="none" spc="0" normalizeH="0" baseline="0" noProof="0" dirty="0">
                <a:ln>
                  <a:noFill/>
                </a:ln>
                <a:solidFill>
                  <a:srgbClr val="822A44"/>
                </a:solidFill>
                <a:effectLst/>
                <a:uLnTx/>
                <a:uFillTx/>
                <a:latin typeface="Aller" panose="02000503030000020004" pitchFamily="2" charset="0"/>
                <a:ea typeface="+mn-ea"/>
                <a:cs typeface="+mn-cs"/>
              </a:rPr>
              <a:t>und </a:t>
            </a:r>
          </a:p>
          <a:p>
            <a:pPr marL="15875" marR="0" lvl="0" indent="-15875" defTabSz="914400" rtl="0" eaLnBrk="1" fontAlgn="base" latinLnBrk="0" hangingPunct="1">
              <a:lnSpc>
                <a:spcPct val="100000"/>
              </a:lnSpc>
              <a:spcBef>
                <a:spcPts val="0"/>
              </a:spcBef>
              <a:spcAft>
                <a:spcPct val="0"/>
              </a:spcAft>
              <a:buClr>
                <a:srgbClr val="006600"/>
              </a:buClr>
              <a:buSzTx/>
              <a:buFontTx/>
              <a:buNone/>
              <a:tabLst/>
              <a:defRPr/>
            </a:pPr>
            <a:r>
              <a:rPr kumimoji="0" lang="de-DE" altLang="de-DE" sz="3200" b="0" i="0" u="none" strike="noStrike" kern="0" cap="none" spc="0" normalizeH="0" baseline="0" noProof="0" dirty="0">
                <a:ln>
                  <a:noFill/>
                </a:ln>
                <a:solidFill>
                  <a:srgbClr val="822A44"/>
                </a:solidFill>
                <a:effectLst/>
                <a:uLnTx/>
                <a:uFillTx/>
                <a:latin typeface="Aller" panose="02000503030000020004" pitchFamily="2" charset="0"/>
                <a:ea typeface="+mn-ea"/>
                <a:cs typeface="+mn-cs"/>
              </a:rPr>
              <a:t>gesund bleiben</a:t>
            </a:r>
          </a:p>
        </p:txBody>
      </p:sp>
    </p:spTree>
    <p:extLst>
      <p:ext uri="{BB962C8B-B14F-4D97-AF65-F5344CB8AC3E}">
        <p14:creationId xmlns:p14="http://schemas.microsoft.com/office/powerpoint/2010/main" val="3583817651"/>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EAC7FA2E-EF26-45D4-9CB0-BC4DB6BF3EE2}"/>
              </a:ext>
            </a:extLst>
          </p:cNvPr>
          <p:cNvSpPr>
            <a:spLocks noGrp="1"/>
          </p:cNvSpPr>
          <p:nvPr>
            <p:ph type="title"/>
          </p:nvPr>
        </p:nvSpPr>
        <p:spPr>
          <a:xfrm>
            <a:off x="648680" y="235774"/>
            <a:ext cx="7846640" cy="936104"/>
          </a:xfrm>
        </p:spPr>
        <p:txBody>
          <a:bodyPr>
            <a:normAutofit/>
          </a:bodyPr>
          <a:lstStyle/>
          <a:p>
            <a:r>
              <a:rPr lang="de-DE" sz="2500" dirty="0">
                <a:solidFill>
                  <a:srgbClr val="990033"/>
                </a:solidFill>
              </a:rPr>
              <a:t>Materialheft</a:t>
            </a:r>
          </a:p>
        </p:txBody>
      </p:sp>
      <p:sp>
        <p:nvSpPr>
          <p:cNvPr id="9" name="Textfeld 8">
            <a:extLst>
              <a:ext uri="{FF2B5EF4-FFF2-40B4-BE49-F238E27FC236}">
                <a16:creationId xmlns:a16="http://schemas.microsoft.com/office/drawing/2014/main" id="{CF41F3BC-6192-4081-A7A0-A7DC41C46525}"/>
              </a:ext>
            </a:extLst>
          </p:cNvPr>
          <p:cNvSpPr txBox="1"/>
          <p:nvPr/>
        </p:nvSpPr>
        <p:spPr>
          <a:xfrm>
            <a:off x="1104560" y="1416571"/>
            <a:ext cx="2370970" cy="5909566"/>
          </a:xfrm>
          <a:prstGeom prst="rect">
            <a:avLst/>
          </a:prstGeom>
          <a:noFill/>
        </p:spPr>
        <p:txBody>
          <a:bodyPr wrap="square">
            <a:spAutoFit/>
          </a:bodyPr>
          <a:lstStyle/>
          <a:p>
            <a:pPr marR="0" lvl="0" algn="l" defTabSz="914400" rtl="0" eaLnBrk="0" fontAlgn="base" latinLnBrk="0" hangingPunct="0">
              <a:lnSpc>
                <a:spcPct val="120000"/>
              </a:lnSpc>
              <a:spcBef>
                <a:spcPct val="20000"/>
              </a:spcBef>
              <a:spcAft>
                <a:spcPct val="0"/>
              </a:spcAft>
              <a:buClr>
                <a:srgbClr val="822A44"/>
              </a:buClr>
              <a:buSzTx/>
              <a:tabLst/>
              <a:defRPr/>
            </a:pPr>
            <a:r>
              <a:rPr kumimoji="0" lang="de-DE" sz="1800" b="0" i="0" u="none" strike="noStrike" kern="0" cap="none" spc="0" normalizeH="0" baseline="0" noProof="0" dirty="0">
                <a:ln>
                  <a:noFill/>
                </a:ln>
                <a:solidFill>
                  <a:srgbClr val="822A44"/>
                </a:solidFill>
                <a:effectLst/>
                <a:uLnTx/>
                <a:uFillTx/>
                <a:latin typeface="Arial" panose="020B0604020202020204" pitchFamily="34" charset="0"/>
                <a:ea typeface="+mn-ea"/>
                <a:cs typeface="Arial" panose="020B0604020202020204" pitchFamily="34" charset="0"/>
              </a:rPr>
              <a:t>Ergänzung zum Handlungsleitfaden</a:t>
            </a:r>
          </a:p>
          <a:p>
            <a:pPr marR="0" lvl="0" algn="l" defTabSz="914400" rtl="0" eaLnBrk="0" fontAlgn="base" latinLnBrk="0" hangingPunct="0">
              <a:lnSpc>
                <a:spcPct val="120000"/>
              </a:lnSpc>
              <a:spcBef>
                <a:spcPct val="20000"/>
              </a:spcBef>
              <a:spcAft>
                <a:spcPct val="0"/>
              </a:spcAft>
              <a:buClr>
                <a:srgbClr val="822A44"/>
              </a:buClr>
              <a:buSzTx/>
              <a:tabLst/>
              <a:defRPr/>
            </a:pPr>
            <a:endParaRPr lang="de-DE" sz="1800" b="0" kern="0" dirty="0">
              <a:solidFill>
                <a:srgbClr val="822A44"/>
              </a:solidFill>
              <a:cs typeface="Arial" panose="020B0604020202020204" pitchFamily="34" charset="0"/>
            </a:endParaRPr>
          </a:p>
          <a:p>
            <a:pPr marR="0" lvl="0" algn="l" defTabSz="914400" rtl="0" eaLnBrk="0" fontAlgn="base" latinLnBrk="0" hangingPunct="0">
              <a:lnSpc>
                <a:spcPct val="120000"/>
              </a:lnSpc>
              <a:spcBef>
                <a:spcPct val="20000"/>
              </a:spcBef>
              <a:spcAft>
                <a:spcPct val="0"/>
              </a:spcAft>
              <a:buClr>
                <a:srgbClr val="822A44"/>
              </a:buClr>
              <a:buSzTx/>
              <a:tabLst/>
              <a:defRPr/>
            </a:pPr>
            <a:r>
              <a:rPr lang="de-DE" sz="1800" b="0" kern="0" dirty="0">
                <a:solidFill>
                  <a:srgbClr val="822A44"/>
                </a:solidFill>
                <a:cs typeface="Arial" panose="020B0604020202020204" pitchFamily="34" charset="0"/>
              </a:rPr>
              <a:t>nur als Printversion verfügbar</a:t>
            </a:r>
          </a:p>
          <a:p>
            <a:pPr marR="0" lvl="0" algn="l" defTabSz="914400" rtl="0" eaLnBrk="0" fontAlgn="base" latinLnBrk="0" hangingPunct="0">
              <a:lnSpc>
                <a:spcPct val="120000"/>
              </a:lnSpc>
              <a:spcBef>
                <a:spcPct val="20000"/>
              </a:spcBef>
              <a:spcAft>
                <a:spcPct val="0"/>
              </a:spcAft>
              <a:buClr>
                <a:srgbClr val="822A44"/>
              </a:buClr>
              <a:buSzTx/>
              <a:tabLst/>
              <a:defRPr/>
            </a:pPr>
            <a:endParaRPr lang="de-DE" sz="1800" b="0" kern="0" dirty="0">
              <a:solidFill>
                <a:srgbClr val="822A44"/>
              </a:solidFill>
              <a:cs typeface="Arial" panose="020B0604020202020204" pitchFamily="34" charset="0"/>
            </a:endParaRPr>
          </a:p>
          <a:p>
            <a:pPr marR="0" lvl="0" algn="l" defTabSz="914400" rtl="0" eaLnBrk="0" fontAlgn="base" latinLnBrk="0" hangingPunct="0">
              <a:lnSpc>
                <a:spcPct val="120000"/>
              </a:lnSpc>
              <a:spcBef>
                <a:spcPct val="20000"/>
              </a:spcBef>
              <a:spcAft>
                <a:spcPct val="0"/>
              </a:spcAft>
              <a:buClr>
                <a:srgbClr val="822A44"/>
              </a:buClr>
              <a:buSzTx/>
              <a:tabLst/>
              <a:defRPr/>
            </a:pPr>
            <a:r>
              <a:rPr lang="de-DE" sz="1800" b="0" kern="0" dirty="0">
                <a:solidFill>
                  <a:srgbClr val="822A44"/>
                </a:solidFill>
                <a:cs typeface="Arial" panose="020B0604020202020204" pitchFamily="34" charset="0"/>
              </a:rPr>
              <a:t>ca. 150 Karten für Übungen</a:t>
            </a:r>
          </a:p>
          <a:p>
            <a:pPr marR="0" lvl="0" algn="l" defTabSz="914400" rtl="0" eaLnBrk="0" fontAlgn="base" latinLnBrk="0" hangingPunct="0">
              <a:lnSpc>
                <a:spcPct val="120000"/>
              </a:lnSpc>
              <a:spcBef>
                <a:spcPct val="20000"/>
              </a:spcBef>
              <a:spcAft>
                <a:spcPct val="0"/>
              </a:spcAft>
              <a:buClr>
                <a:srgbClr val="822A44"/>
              </a:buClr>
              <a:buSzTx/>
              <a:tabLst/>
              <a:defRPr/>
            </a:pPr>
            <a:r>
              <a:rPr lang="de-DE" sz="1600" b="0" kern="0" dirty="0">
                <a:solidFill>
                  <a:srgbClr val="822A44"/>
                </a:solidFill>
                <a:cs typeface="Arial" panose="020B0604020202020204" pitchFamily="34" charset="0"/>
              </a:rPr>
              <a:t>(dickes Kartonpapier + Microperforation)</a:t>
            </a:r>
          </a:p>
          <a:p>
            <a:pPr marR="0" lvl="0" algn="l" defTabSz="914400" rtl="0" eaLnBrk="0" fontAlgn="base" latinLnBrk="0" hangingPunct="0">
              <a:lnSpc>
                <a:spcPct val="120000"/>
              </a:lnSpc>
              <a:spcBef>
                <a:spcPct val="20000"/>
              </a:spcBef>
              <a:spcAft>
                <a:spcPct val="0"/>
              </a:spcAft>
              <a:buClr>
                <a:srgbClr val="822A44"/>
              </a:buClr>
              <a:buSzTx/>
              <a:tabLst/>
              <a:defRPr/>
            </a:pPr>
            <a:endParaRPr lang="de-DE" sz="1800" b="0" kern="0" dirty="0">
              <a:solidFill>
                <a:srgbClr val="822A44"/>
              </a:solidFill>
              <a:cs typeface="Arial" panose="020B0604020202020204" pitchFamily="34" charset="0"/>
            </a:endParaRPr>
          </a:p>
          <a:p>
            <a:pPr marR="0" lvl="0" algn="l" defTabSz="914400" rtl="0" eaLnBrk="0" fontAlgn="base" latinLnBrk="0" hangingPunct="0">
              <a:lnSpc>
                <a:spcPct val="120000"/>
              </a:lnSpc>
              <a:spcBef>
                <a:spcPct val="20000"/>
              </a:spcBef>
              <a:spcAft>
                <a:spcPct val="0"/>
              </a:spcAft>
              <a:buClr>
                <a:srgbClr val="822A44"/>
              </a:buClr>
              <a:buSzTx/>
              <a:tabLst/>
              <a:defRPr/>
            </a:pPr>
            <a:r>
              <a:rPr lang="de-DE" sz="1800" b="0" kern="0" dirty="0">
                <a:solidFill>
                  <a:srgbClr val="822A44"/>
                </a:solidFill>
                <a:cs typeface="Arial" panose="020B0604020202020204" pitchFamily="34" charset="0"/>
              </a:rPr>
              <a:t>10 € Schutzgebühr</a:t>
            </a:r>
            <a:endParaRPr kumimoji="0" lang="de-DE" sz="1800" b="0" i="0" u="none" strike="noStrike" kern="0" cap="none" spc="0" normalizeH="0" baseline="0" noProof="0" dirty="0">
              <a:ln>
                <a:noFill/>
              </a:ln>
              <a:solidFill>
                <a:srgbClr val="822A44"/>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0" fontAlgn="base" latinLnBrk="0" hangingPunct="0">
              <a:lnSpc>
                <a:spcPct val="120000"/>
              </a:lnSpc>
              <a:spcBef>
                <a:spcPct val="20000"/>
              </a:spcBef>
              <a:spcAft>
                <a:spcPct val="0"/>
              </a:spcAft>
              <a:buClr>
                <a:srgbClr val="822A44"/>
              </a:buClr>
              <a:buSzTx/>
              <a:buFont typeface="Wingdings" panose="05000000000000000000" pitchFamily="2" charset="2"/>
              <a:buChar char="§"/>
              <a:tabLst/>
              <a:defRPr/>
            </a:pPr>
            <a:endParaRPr kumimoji="0" lang="de-DE" sz="1800" b="0" i="0" u="none" strike="noStrike" kern="0" cap="none" spc="0" normalizeH="0" baseline="0" noProof="0" dirty="0">
              <a:ln>
                <a:noFill/>
              </a:ln>
              <a:solidFill>
                <a:srgbClr val="822A44"/>
              </a:solidFill>
              <a:effectLst/>
              <a:uLnTx/>
              <a:uFillTx/>
              <a:latin typeface="Arial" panose="020B0604020202020204" pitchFamily="34" charset="0"/>
              <a:ea typeface="+mn-ea"/>
              <a:cs typeface="Arial" panose="020B0604020202020204" pitchFamily="34" charset="0"/>
            </a:endParaRPr>
          </a:p>
          <a:p>
            <a:pPr marR="0" lvl="0" algn="l" defTabSz="914400" rtl="0" eaLnBrk="0" fontAlgn="base" latinLnBrk="0" hangingPunct="0">
              <a:lnSpc>
                <a:spcPct val="120000"/>
              </a:lnSpc>
              <a:spcBef>
                <a:spcPct val="20000"/>
              </a:spcBef>
              <a:spcAft>
                <a:spcPct val="0"/>
              </a:spcAft>
              <a:buClr>
                <a:srgbClr val="822A44"/>
              </a:buClr>
              <a:buSzTx/>
              <a:tabLst/>
              <a:defRPr/>
            </a:pPr>
            <a:endParaRPr kumimoji="0" lang="de-DE" sz="1800" b="0" i="0" u="none" strike="noStrike" kern="0" cap="none" spc="0" normalizeH="0" baseline="0" noProof="0" dirty="0">
              <a:ln>
                <a:noFill/>
              </a:ln>
              <a:solidFill>
                <a:srgbClr val="822A44"/>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0" fontAlgn="base" latinLnBrk="0" hangingPunct="0">
              <a:lnSpc>
                <a:spcPct val="120000"/>
              </a:lnSpc>
              <a:spcBef>
                <a:spcPct val="20000"/>
              </a:spcBef>
              <a:spcAft>
                <a:spcPct val="0"/>
              </a:spcAft>
              <a:buClr>
                <a:srgbClr val="822A44"/>
              </a:buClr>
              <a:buSzTx/>
              <a:buFont typeface="Wingdings" panose="05000000000000000000" pitchFamily="2" charset="2"/>
              <a:buChar char="§"/>
              <a:tabLst/>
              <a:defRPr/>
            </a:pPr>
            <a:endParaRPr kumimoji="0" lang="de-DE" sz="1800" b="0" i="0" u="none" strike="noStrike" kern="0" cap="none" spc="0" normalizeH="0" baseline="0" noProof="0" dirty="0">
              <a:ln>
                <a:noFill/>
              </a:ln>
              <a:solidFill>
                <a:srgbClr val="822A44"/>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0" fontAlgn="base" latinLnBrk="0" hangingPunct="0">
              <a:lnSpc>
                <a:spcPct val="120000"/>
              </a:lnSpc>
              <a:spcBef>
                <a:spcPct val="20000"/>
              </a:spcBef>
              <a:spcAft>
                <a:spcPct val="0"/>
              </a:spcAft>
              <a:buClr>
                <a:srgbClr val="822A44"/>
              </a:buClr>
              <a:buSzTx/>
              <a:buFont typeface="Wingdings" panose="05000000000000000000" pitchFamily="2" charset="2"/>
              <a:buChar char="§"/>
              <a:tabLst/>
              <a:defRPr/>
            </a:pPr>
            <a:endParaRPr kumimoji="0" lang="de-DE" sz="1800" b="0" i="0" u="none" strike="noStrike" kern="0" cap="none" spc="0" normalizeH="0" baseline="0" noProof="0" dirty="0">
              <a:ln>
                <a:noFill/>
              </a:ln>
              <a:solidFill>
                <a:srgbClr val="822A44"/>
              </a:solidFill>
              <a:effectLst/>
              <a:uLnTx/>
              <a:uFillTx/>
              <a:latin typeface="Arial" panose="020B0604020202020204" pitchFamily="34" charset="0"/>
              <a:ea typeface="+mn-ea"/>
              <a:cs typeface="Arial" panose="020B0604020202020204" pitchFamily="34" charset="0"/>
            </a:endParaRPr>
          </a:p>
        </p:txBody>
      </p:sp>
      <p:pic>
        <p:nvPicPr>
          <p:cNvPr id="3" name="Grafik 2" descr="Münzen Silhouette">
            <a:extLst>
              <a:ext uri="{FF2B5EF4-FFF2-40B4-BE49-F238E27FC236}">
                <a16:creationId xmlns:a16="http://schemas.microsoft.com/office/drawing/2014/main" id="{60D911AB-D8F0-4621-BDE4-0C5C08EDAE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3156" y="5224493"/>
            <a:ext cx="744126" cy="744126"/>
          </a:xfrm>
          <a:prstGeom prst="rect">
            <a:avLst/>
          </a:prstGeom>
        </p:spPr>
      </p:pic>
      <p:pic>
        <p:nvPicPr>
          <p:cNvPr id="11" name="Grafik 10">
            <a:extLst>
              <a:ext uri="{FF2B5EF4-FFF2-40B4-BE49-F238E27FC236}">
                <a16:creationId xmlns:a16="http://schemas.microsoft.com/office/drawing/2014/main" id="{783AFA39-DE17-4CFD-9D6D-2D1FE3FD87B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626893" y="1635778"/>
            <a:ext cx="2539047" cy="3586442"/>
          </a:xfrm>
          <a:prstGeom prst="rect">
            <a:avLst/>
          </a:prstGeom>
          <a:effectLst>
            <a:outerShdw blurRad="50800" dist="38100" dir="16200000" rotWithShape="0">
              <a:prstClr val="black">
                <a:alpha val="40000"/>
              </a:prstClr>
            </a:outerShdw>
          </a:effectLst>
        </p:spPr>
      </p:pic>
      <p:pic>
        <p:nvPicPr>
          <p:cNvPr id="12" name="Grafik 11">
            <a:extLst>
              <a:ext uri="{FF2B5EF4-FFF2-40B4-BE49-F238E27FC236}">
                <a16:creationId xmlns:a16="http://schemas.microsoft.com/office/drawing/2014/main" id="{A3A664F8-7104-4AAD-ACF3-1C9490C3A34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21669" y="1634686"/>
            <a:ext cx="2539047" cy="3588628"/>
          </a:xfrm>
          <a:prstGeom prst="rect">
            <a:avLst/>
          </a:prstGeom>
          <a:effectLst>
            <a:outerShdw blurRad="63500" sx="102000" sy="102000" algn="ctr" rotWithShape="0">
              <a:schemeClr val="tx1">
                <a:alpha val="40000"/>
              </a:schemeClr>
            </a:outerShdw>
          </a:effectLst>
        </p:spPr>
      </p:pic>
      <p:pic>
        <p:nvPicPr>
          <p:cNvPr id="5" name="Grafik 4" descr="Marke folgen Silhouette">
            <a:extLst>
              <a:ext uri="{FF2B5EF4-FFF2-40B4-BE49-F238E27FC236}">
                <a16:creationId xmlns:a16="http://schemas.microsoft.com/office/drawing/2014/main" id="{0D88B7D4-6039-494B-B1AB-AA958819F1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4933" y="1416571"/>
            <a:ext cx="700742" cy="700742"/>
          </a:xfrm>
          <a:prstGeom prst="rect">
            <a:avLst/>
          </a:prstGeom>
        </p:spPr>
      </p:pic>
      <p:pic>
        <p:nvPicPr>
          <p:cNvPr id="13" name="Grafik 12" descr="Kreditkarte Silhouette">
            <a:extLst>
              <a:ext uri="{FF2B5EF4-FFF2-40B4-BE49-F238E27FC236}">
                <a16:creationId xmlns:a16="http://schemas.microsoft.com/office/drawing/2014/main" id="{6B5BC6D1-B33C-41A9-98C4-057C878C37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6540" y="3622906"/>
            <a:ext cx="700742" cy="700742"/>
          </a:xfrm>
          <a:prstGeom prst="rect">
            <a:avLst/>
          </a:prstGeom>
        </p:spPr>
      </p:pic>
      <p:pic>
        <p:nvPicPr>
          <p:cNvPr id="16" name="Grafik 15" descr="Geschichten erzählen Silhouette">
            <a:extLst>
              <a:ext uri="{FF2B5EF4-FFF2-40B4-BE49-F238E27FC236}">
                <a16:creationId xmlns:a16="http://schemas.microsoft.com/office/drawing/2014/main" id="{1F938BBE-B8AD-4EA2-83C1-6947C89BE59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4850" y="2534352"/>
            <a:ext cx="700742" cy="700742"/>
          </a:xfrm>
          <a:prstGeom prst="rect">
            <a:avLst/>
          </a:prstGeom>
        </p:spPr>
      </p:pic>
    </p:spTree>
    <p:extLst>
      <p:ext uri="{BB962C8B-B14F-4D97-AF65-F5344CB8AC3E}">
        <p14:creationId xmlns:p14="http://schemas.microsoft.com/office/powerpoint/2010/main" val="1472684044"/>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4CA43CF-2338-4271-A58C-90FAB2524827}"/>
              </a:ext>
            </a:extLst>
          </p:cNvPr>
          <p:cNvSpPr/>
          <p:nvPr/>
        </p:nvSpPr>
        <p:spPr>
          <a:xfrm>
            <a:off x="-346699" y="2423731"/>
            <a:ext cx="8795718" cy="419522"/>
          </a:xfrm>
          <a:prstGeom prst="rect">
            <a:avLst/>
          </a:prstGeom>
        </p:spPr>
        <p:txBody>
          <a:bodyPr>
            <a:spAutoFit/>
          </a:bodyPr>
          <a:lstStyle/>
          <a:p>
            <a:pPr marL="1236365" indent="-341940">
              <a:lnSpc>
                <a:spcPct val="114000"/>
              </a:lnSpc>
              <a:spcBef>
                <a:spcPts val="0"/>
              </a:spcBef>
              <a:spcAft>
                <a:spcPts val="299"/>
              </a:spcAft>
              <a:buClr>
                <a:srgbClr val="C00000"/>
              </a:buClr>
              <a:buFont typeface="Arial" panose="020B0604020202020204" pitchFamily="34" charset="0"/>
              <a:buChar char="•"/>
              <a:defRPr/>
            </a:pPr>
            <a:endParaRPr lang="de-DE" sz="1994" dirty="0">
              <a:solidFill>
                <a:schemeClr val="tx1">
                  <a:lumMod val="65000"/>
                  <a:lumOff val="35000"/>
                </a:schemeClr>
              </a:solidFill>
              <a:latin typeface="Aller" panose="02000503030000020004"/>
            </a:endParaRPr>
          </a:p>
        </p:txBody>
      </p:sp>
      <p:pic>
        <p:nvPicPr>
          <p:cNvPr id="7" name="Grafik 6" descr="Ein Bild, das Text enthält.&#10;&#10;Automatisch generierte Beschreibung">
            <a:extLst>
              <a:ext uri="{FF2B5EF4-FFF2-40B4-BE49-F238E27FC236}">
                <a16:creationId xmlns:a16="http://schemas.microsoft.com/office/drawing/2014/main" id="{1E53C738-3C93-46E4-B215-5D1910559953}"/>
              </a:ext>
            </a:extLst>
          </p:cNvPr>
          <p:cNvPicPr>
            <a:picLocks noChangeAspect="1"/>
          </p:cNvPicPr>
          <p:nvPr/>
        </p:nvPicPr>
        <p:blipFill>
          <a:blip r:embed="rId2"/>
          <a:stretch>
            <a:fillRect/>
          </a:stretch>
        </p:blipFill>
        <p:spPr>
          <a:xfrm>
            <a:off x="5275458" y="1420535"/>
            <a:ext cx="1790018" cy="2531388"/>
          </a:xfrm>
          <a:prstGeom prst="rect">
            <a:avLst/>
          </a:prstGeom>
          <a:ln>
            <a:noFill/>
          </a:ln>
          <a:effectLst>
            <a:outerShdw blurRad="190500" algn="tl" rotWithShape="0">
              <a:srgbClr val="000000">
                <a:alpha val="70000"/>
              </a:srgbClr>
            </a:outerShdw>
          </a:effectLst>
        </p:spPr>
      </p:pic>
      <p:pic>
        <p:nvPicPr>
          <p:cNvPr id="9" name="Grafik 8" descr="Ein Bild, das Text enthält.&#10;&#10;Automatisch generierte Beschreibung">
            <a:extLst>
              <a:ext uri="{FF2B5EF4-FFF2-40B4-BE49-F238E27FC236}">
                <a16:creationId xmlns:a16="http://schemas.microsoft.com/office/drawing/2014/main" id="{C9508F88-B0D1-4539-A694-9D3671D41DF0}"/>
              </a:ext>
            </a:extLst>
          </p:cNvPr>
          <p:cNvPicPr>
            <a:picLocks noChangeAspect="1"/>
          </p:cNvPicPr>
          <p:nvPr/>
        </p:nvPicPr>
        <p:blipFill>
          <a:blip r:embed="rId3"/>
          <a:stretch>
            <a:fillRect/>
          </a:stretch>
        </p:blipFill>
        <p:spPr>
          <a:xfrm>
            <a:off x="5275458" y="4127872"/>
            <a:ext cx="1789542" cy="2533015"/>
          </a:xfrm>
          <a:prstGeom prst="rect">
            <a:avLst/>
          </a:prstGeom>
          <a:ln>
            <a:noFill/>
          </a:ln>
          <a:effectLst>
            <a:outerShdw blurRad="190500" algn="tl" rotWithShape="0">
              <a:srgbClr val="000000">
                <a:alpha val="70000"/>
              </a:srgbClr>
            </a:outerShdw>
          </a:effectLst>
        </p:spPr>
      </p:pic>
      <p:pic>
        <p:nvPicPr>
          <p:cNvPr id="11" name="Grafik 10" descr="Ein Bild, das Text enthält.&#10;&#10;Automatisch generierte Beschreibung">
            <a:extLst>
              <a:ext uri="{FF2B5EF4-FFF2-40B4-BE49-F238E27FC236}">
                <a16:creationId xmlns:a16="http://schemas.microsoft.com/office/drawing/2014/main" id="{3A614644-AB6E-4DAA-96C2-0BB0DE5D9930}"/>
              </a:ext>
            </a:extLst>
          </p:cNvPr>
          <p:cNvPicPr>
            <a:picLocks noChangeAspect="1"/>
          </p:cNvPicPr>
          <p:nvPr/>
        </p:nvPicPr>
        <p:blipFill>
          <a:blip r:embed="rId4"/>
          <a:stretch>
            <a:fillRect/>
          </a:stretch>
        </p:blipFill>
        <p:spPr>
          <a:xfrm>
            <a:off x="7156003" y="1426548"/>
            <a:ext cx="1789542" cy="2531388"/>
          </a:xfrm>
          <a:prstGeom prst="rect">
            <a:avLst/>
          </a:prstGeom>
          <a:ln>
            <a:noFill/>
          </a:ln>
          <a:effectLst>
            <a:outerShdw blurRad="190500" algn="tl" rotWithShape="0">
              <a:srgbClr val="000000">
                <a:alpha val="70000"/>
              </a:srgbClr>
            </a:outerShdw>
          </a:effectLst>
        </p:spPr>
      </p:pic>
      <p:pic>
        <p:nvPicPr>
          <p:cNvPr id="15" name="Grafik 14" descr="Ein Bild, das Text enthält.&#10;&#10;Automatisch generierte Beschreibung">
            <a:extLst>
              <a:ext uri="{FF2B5EF4-FFF2-40B4-BE49-F238E27FC236}">
                <a16:creationId xmlns:a16="http://schemas.microsoft.com/office/drawing/2014/main" id="{37D344D2-6328-4AB9-9282-65B4D4769513}"/>
              </a:ext>
            </a:extLst>
          </p:cNvPr>
          <p:cNvPicPr>
            <a:picLocks noChangeAspect="1"/>
          </p:cNvPicPr>
          <p:nvPr/>
        </p:nvPicPr>
        <p:blipFill>
          <a:blip r:embed="rId5"/>
          <a:stretch>
            <a:fillRect/>
          </a:stretch>
        </p:blipFill>
        <p:spPr>
          <a:xfrm>
            <a:off x="3396195" y="4130173"/>
            <a:ext cx="1789542" cy="2530714"/>
          </a:xfrm>
          <a:prstGeom prst="rect">
            <a:avLst/>
          </a:prstGeom>
          <a:ln>
            <a:noFill/>
          </a:ln>
          <a:effectLst>
            <a:outerShdw blurRad="190500" algn="tl" rotWithShape="0">
              <a:srgbClr val="000000">
                <a:alpha val="70000"/>
              </a:srgbClr>
            </a:outerShdw>
          </a:effectLst>
        </p:spPr>
      </p:pic>
      <p:sp>
        <p:nvSpPr>
          <p:cNvPr id="2" name="Titel 1">
            <a:extLst>
              <a:ext uri="{FF2B5EF4-FFF2-40B4-BE49-F238E27FC236}">
                <a16:creationId xmlns:a16="http://schemas.microsoft.com/office/drawing/2014/main" id="{E0C9B059-04B1-4CB6-A5CB-3CDF4D24B129}"/>
              </a:ext>
            </a:extLst>
          </p:cNvPr>
          <p:cNvSpPr>
            <a:spLocks noGrp="1"/>
          </p:cNvSpPr>
          <p:nvPr>
            <p:ph type="title"/>
          </p:nvPr>
        </p:nvSpPr>
        <p:spPr>
          <a:xfrm>
            <a:off x="872889" y="325886"/>
            <a:ext cx="7886700" cy="895363"/>
          </a:xfrm>
        </p:spPr>
        <p:txBody>
          <a:bodyPr>
            <a:normAutofit/>
          </a:bodyPr>
          <a:lstStyle/>
          <a:p>
            <a:r>
              <a:rPr lang="de-DE" sz="2500" dirty="0">
                <a:solidFill>
                  <a:srgbClr val="990033"/>
                </a:solidFill>
              </a:rPr>
              <a:t>			Einblicke in die Materialien</a:t>
            </a:r>
          </a:p>
        </p:txBody>
      </p:sp>
      <p:pic>
        <p:nvPicPr>
          <p:cNvPr id="12" name="Grafik 11">
            <a:extLst>
              <a:ext uri="{FF2B5EF4-FFF2-40B4-BE49-F238E27FC236}">
                <a16:creationId xmlns:a16="http://schemas.microsoft.com/office/drawing/2014/main" id="{63C71860-FE7F-43FC-BB35-8A829F26E706}"/>
              </a:ext>
            </a:extLst>
          </p:cNvPr>
          <p:cNvPicPr>
            <a:picLocks noChangeAspect="1"/>
          </p:cNvPicPr>
          <p:nvPr/>
        </p:nvPicPr>
        <p:blipFill>
          <a:blip r:embed="rId6"/>
          <a:stretch>
            <a:fillRect/>
          </a:stretch>
        </p:blipFill>
        <p:spPr>
          <a:xfrm>
            <a:off x="7154721" y="4128711"/>
            <a:ext cx="1790824" cy="2532176"/>
          </a:xfrm>
          <a:prstGeom prst="rect">
            <a:avLst/>
          </a:prstGeom>
          <a:effectLst>
            <a:outerShdw blurRad="63500" sx="102000" sy="102000" algn="ctr" rotWithShape="0">
              <a:prstClr val="black">
                <a:alpha val="40000"/>
              </a:prstClr>
            </a:outerShdw>
          </a:effectLst>
        </p:spPr>
      </p:pic>
      <p:pic>
        <p:nvPicPr>
          <p:cNvPr id="13" name="Grafik 12">
            <a:extLst>
              <a:ext uri="{FF2B5EF4-FFF2-40B4-BE49-F238E27FC236}">
                <a16:creationId xmlns:a16="http://schemas.microsoft.com/office/drawing/2014/main" id="{D796263F-7A48-44BD-82FA-CB465AE91AF0}"/>
              </a:ext>
            </a:extLst>
          </p:cNvPr>
          <p:cNvPicPr>
            <a:picLocks noChangeAspect="1"/>
          </p:cNvPicPr>
          <p:nvPr/>
        </p:nvPicPr>
        <p:blipFill>
          <a:blip r:embed="rId7"/>
          <a:stretch>
            <a:fillRect/>
          </a:stretch>
        </p:blipFill>
        <p:spPr>
          <a:xfrm>
            <a:off x="3395554" y="1419748"/>
            <a:ext cx="1790824" cy="2532175"/>
          </a:xfrm>
          <a:prstGeom prst="rect">
            <a:avLst/>
          </a:prstGeom>
          <a:effectLst>
            <a:outerShdw blurRad="63500" sx="102000" sy="102000" algn="ctr" rotWithShape="0">
              <a:prstClr val="black">
                <a:alpha val="40000"/>
              </a:prstClr>
            </a:outerShdw>
          </a:effectLst>
        </p:spPr>
      </p:pic>
      <p:pic>
        <p:nvPicPr>
          <p:cNvPr id="14" name="Grafik 13" descr="Ein Bild, das Text enthält.&#10;&#10;Automatisch generierte Beschreibung">
            <a:extLst>
              <a:ext uri="{FF2B5EF4-FFF2-40B4-BE49-F238E27FC236}">
                <a16:creationId xmlns:a16="http://schemas.microsoft.com/office/drawing/2014/main" id="{64E00CDD-2F2F-4F69-AF4C-8FC6209A57B8}"/>
              </a:ext>
            </a:extLst>
          </p:cNvPr>
          <p:cNvPicPr>
            <a:picLocks noChangeAspect="1"/>
          </p:cNvPicPr>
          <p:nvPr/>
        </p:nvPicPr>
        <p:blipFill>
          <a:blip r:embed="rId8"/>
          <a:stretch>
            <a:fillRect/>
          </a:stretch>
        </p:blipFill>
        <p:spPr>
          <a:xfrm rot="5400000">
            <a:off x="752483" y="376681"/>
            <a:ext cx="1777824" cy="2513967"/>
          </a:xfrm>
          <a:prstGeom prst="rect">
            <a:avLst/>
          </a:prstGeom>
          <a:effectLst>
            <a:outerShdw blurRad="63500" sx="102000" sy="102000" algn="ctr" rotWithShape="0">
              <a:prstClr val="black">
                <a:alpha val="40000"/>
              </a:prstClr>
            </a:outerShdw>
          </a:effectLst>
        </p:spPr>
      </p:pic>
      <p:pic>
        <p:nvPicPr>
          <p:cNvPr id="16" name="Grafik 15">
            <a:extLst>
              <a:ext uri="{FF2B5EF4-FFF2-40B4-BE49-F238E27FC236}">
                <a16:creationId xmlns:a16="http://schemas.microsoft.com/office/drawing/2014/main" id="{83192528-D5EF-4DE4-848F-0916D0FEC81D}"/>
              </a:ext>
            </a:extLst>
          </p:cNvPr>
          <p:cNvPicPr>
            <a:picLocks noChangeAspect="1"/>
          </p:cNvPicPr>
          <p:nvPr/>
        </p:nvPicPr>
        <p:blipFill>
          <a:blip r:embed="rId9"/>
          <a:stretch>
            <a:fillRect/>
          </a:stretch>
        </p:blipFill>
        <p:spPr>
          <a:xfrm rot="5400000">
            <a:off x="752484" y="2421790"/>
            <a:ext cx="1777825" cy="2513967"/>
          </a:xfrm>
          <a:prstGeom prst="rect">
            <a:avLst/>
          </a:prstGeom>
          <a:effectLst>
            <a:outerShdw blurRad="63500" sx="102000" sy="102000" algn="ctr" rotWithShape="0">
              <a:prstClr val="black">
                <a:alpha val="40000"/>
              </a:prstClr>
            </a:outerShdw>
          </a:effectLst>
        </p:spPr>
      </p:pic>
      <p:pic>
        <p:nvPicPr>
          <p:cNvPr id="17" name="Grafik 16" descr="Ein Bild, das Text enthält.&#10;&#10;Automatisch generierte Beschreibung">
            <a:extLst>
              <a:ext uri="{FF2B5EF4-FFF2-40B4-BE49-F238E27FC236}">
                <a16:creationId xmlns:a16="http://schemas.microsoft.com/office/drawing/2014/main" id="{9D0B3879-58FF-4505-A0F5-3692AC93E08F}"/>
              </a:ext>
            </a:extLst>
          </p:cNvPr>
          <p:cNvPicPr>
            <a:picLocks noChangeAspect="1" noChangeArrowheads="1"/>
          </p:cNvPicPr>
          <p:nvPr/>
        </p:nvPicPr>
        <p:blipFill>
          <a:blip r:embed="rId10"/>
          <a:srcRect/>
          <a:stretch>
            <a:fillRect/>
          </a:stretch>
        </p:blipFill>
        <p:spPr bwMode="auto">
          <a:xfrm rot="5400000">
            <a:off x="752394" y="4432109"/>
            <a:ext cx="1778007" cy="2513967"/>
          </a:xfrm>
          <a:prstGeom prst="rect">
            <a:avLst/>
          </a:prstGeom>
          <a:noFill/>
          <a:ln>
            <a:noFill/>
          </a:ln>
          <a:effectLst>
            <a:outerShdw blurRad="63500" sx="102000" sy="102000" algn="ctr" rotWithShape="0">
              <a:srgbClr val="000000">
                <a:alpha val="39998"/>
              </a:srgbClr>
            </a:outerShdw>
          </a:effectLst>
        </p:spPr>
      </p:pic>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a:bodyPr>
          <a:lstStyle/>
          <a:p>
            <a:r>
              <a:rPr lang="de-DE" dirty="0">
                <a:solidFill>
                  <a:srgbClr val="990033"/>
                </a:solidFill>
              </a:rPr>
              <a:t>Aktionsstand</a:t>
            </a:r>
          </a:p>
        </p:txBody>
      </p:sp>
      <p:pic>
        <p:nvPicPr>
          <p:cNvPr id="4" name="Inhaltsplatzhalter 5" descr="Ein Bild, das Kühlschrank, Frau, Gruppe enthält.&#10;&#10;Automatisch generierte Beschreibung">
            <a:extLst>
              <a:ext uri="{FF2B5EF4-FFF2-40B4-BE49-F238E27FC236}">
                <a16:creationId xmlns:a16="http://schemas.microsoft.com/office/drawing/2014/main" id="{EEF226C8-F610-494B-96B8-17FC5514D115}"/>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30" r="-1" b="1581"/>
          <a:stretch/>
        </p:blipFill>
        <p:spPr>
          <a:xfrm>
            <a:off x="1546343" y="1124744"/>
            <a:ext cx="6051314" cy="4502412"/>
          </a:xfrm>
          <a:effectLst>
            <a:outerShdw blurRad="50800" dist="50800" dir="5400000" algn="ctr" rotWithShape="0">
              <a:schemeClr val="bg2"/>
            </a:outerShdw>
          </a:effectLst>
        </p:spPr>
      </p:pic>
    </p:spTree>
    <p:extLst>
      <p:ext uri="{BB962C8B-B14F-4D97-AF65-F5344CB8AC3E}">
        <p14:creationId xmlns:p14="http://schemas.microsoft.com/office/powerpoint/2010/main" val="235366886"/>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a:bodyPr>
          <a:lstStyle/>
          <a:p>
            <a:r>
              <a:rPr lang="de-DE" dirty="0">
                <a:solidFill>
                  <a:srgbClr val="990033"/>
                </a:solidFill>
              </a:rPr>
              <a:t>Aktionsstand</a:t>
            </a:r>
            <a:endParaRPr lang="de-DE" i="1" dirty="0">
              <a:solidFill>
                <a:srgbClr val="990033"/>
              </a:solidFill>
            </a:endParaRPr>
          </a:p>
        </p:txBody>
      </p:sp>
      <p:sp>
        <p:nvSpPr>
          <p:cNvPr id="7" name="Textfeld 6">
            <a:extLst>
              <a:ext uri="{FF2B5EF4-FFF2-40B4-BE49-F238E27FC236}">
                <a16:creationId xmlns:a16="http://schemas.microsoft.com/office/drawing/2014/main" id="{C82A3BEE-0A4F-41E6-ABF8-231D6F43A404}"/>
              </a:ext>
            </a:extLst>
          </p:cNvPr>
          <p:cNvSpPr txBox="1"/>
          <p:nvPr/>
        </p:nvSpPr>
        <p:spPr>
          <a:xfrm>
            <a:off x="611560" y="1685181"/>
            <a:ext cx="3618539" cy="3637919"/>
          </a:xfrm>
          <a:prstGeom prst="rect">
            <a:avLst/>
          </a:prstGeom>
          <a:noFill/>
        </p:spPr>
        <p:txBody>
          <a:bodyPr wrap="square">
            <a:spAutoFit/>
          </a:bodyPr>
          <a:lstStyle/>
          <a:p>
            <a:pPr marL="457200" marR="0" lvl="0" indent="-457200" algn="l" defTabSz="914400" rtl="0" eaLnBrk="0" fontAlgn="base" latinLnBrk="0" hangingPunct="0">
              <a:lnSpc>
                <a:spcPct val="100000"/>
              </a:lnSpc>
              <a:spcBef>
                <a:spcPct val="20000"/>
              </a:spcBef>
              <a:spcAft>
                <a:spcPct val="0"/>
              </a:spcAft>
              <a:buClr>
                <a:srgbClr val="822A44"/>
              </a:buClr>
              <a:buSzTx/>
              <a:buFont typeface="Wingdings" panose="05000000000000000000" pitchFamily="2" charset="2"/>
              <a:buChar char="§"/>
              <a:tabLst/>
              <a:defRPr/>
            </a:pPr>
            <a:r>
              <a:rPr kumimoji="0" lang="de-DE" sz="1800" b="0" i="0" u="none" strike="noStrike" kern="0" cap="none" spc="0" normalizeH="0" baseline="0" noProof="0" dirty="0">
                <a:ln>
                  <a:noFill/>
                </a:ln>
                <a:solidFill>
                  <a:srgbClr val="822A44"/>
                </a:solidFill>
                <a:effectLst/>
                <a:uLnTx/>
                <a:uFillTx/>
                <a:latin typeface="Aller" panose="02000503030000020004" pitchFamily="2" charset="0"/>
                <a:ea typeface="+mn-ea"/>
                <a:cs typeface="+mn-cs"/>
              </a:rPr>
              <a:t>Kostenfreier Einsatz auf Seniorenmessen/ Gesundheitstagen</a:t>
            </a:r>
          </a:p>
          <a:p>
            <a:pPr marR="0" lvl="0" algn="l" defTabSz="914400" rtl="0" eaLnBrk="0" fontAlgn="base" latinLnBrk="0" hangingPunct="0">
              <a:lnSpc>
                <a:spcPct val="100000"/>
              </a:lnSpc>
              <a:spcBef>
                <a:spcPct val="20000"/>
              </a:spcBef>
              <a:spcAft>
                <a:spcPct val="0"/>
              </a:spcAft>
              <a:buClr>
                <a:srgbClr val="822A44"/>
              </a:buClr>
              <a:buSzTx/>
              <a:tabLst/>
              <a:defRPr/>
            </a:pPr>
            <a:endParaRPr kumimoji="0" lang="de-DE" sz="1800" b="0" i="0" u="none" strike="noStrike" kern="0" cap="none" spc="0" normalizeH="0" baseline="0" noProof="0" dirty="0">
              <a:ln>
                <a:noFill/>
              </a:ln>
              <a:solidFill>
                <a:srgbClr val="822A44"/>
              </a:solidFill>
              <a:effectLst/>
              <a:uLnTx/>
              <a:uFillTx/>
              <a:latin typeface="Aller" panose="02000503030000020004" pitchFamily="2" charset="0"/>
              <a:ea typeface="+mn-ea"/>
              <a:cs typeface="+mn-cs"/>
            </a:endParaRPr>
          </a:p>
          <a:p>
            <a:pPr marL="457200" marR="0" lvl="0" indent="-457200" algn="l" defTabSz="914400" rtl="0" eaLnBrk="0" fontAlgn="base" latinLnBrk="0" hangingPunct="0">
              <a:lnSpc>
                <a:spcPct val="100000"/>
              </a:lnSpc>
              <a:spcBef>
                <a:spcPct val="20000"/>
              </a:spcBef>
              <a:spcAft>
                <a:spcPct val="0"/>
              </a:spcAft>
              <a:buClr>
                <a:srgbClr val="822A44"/>
              </a:buClr>
              <a:buSzTx/>
              <a:buFont typeface="Wingdings" panose="05000000000000000000" pitchFamily="2" charset="2"/>
              <a:buChar char="§"/>
              <a:tabLst/>
              <a:defRPr/>
            </a:pPr>
            <a:r>
              <a:rPr kumimoji="0" lang="de-DE" sz="1800" b="0" i="0" u="none" strike="noStrike" kern="0" cap="none" spc="0" normalizeH="0" baseline="0" noProof="0" dirty="0">
                <a:ln>
                  <a:noFill/>
                </a:ln>
                <a:solidFill>
                  <a:srgbClr val="822A44"/>
                </a:solidFill>
                <a:effectLst/>
                <a:uLnTx/>
                <a:uFillTx/>
                <a:latin typeface="Aller" panose="02000503030000020004" pitchFamily="2" charset="0"/>
                <a:ea typeface="+mn-ea"/>
                <a:cs typeface="+mn-cs"/>
              </a:rPr>
              <a:t>Standbetreuung durch qualifiziertes Personal           (in Zusammenarbeit mit Fachleuten vor Ort)</a:t>
            </a:r>
          </a:p>
          <a:p>
            <a:pPr marR="0" lvl="0" algn="l" defTabSz="914400" rtl="0" eaLnBrk="0" fontAlgn="base" latinLnBrk="0" hangingPunct="0">
              <a:lnSpc>
                <a:spcPct val="100000"/>
              </a:lnSpc>
              <a:spcBef>
                <a:spcPct val="20000"/>
              </a:spcBef>
              <a:spcAft>
                <a:spcPct val="0"/>
              </a:spcAft>
              <a:buClr>
                <a:srgbClr val="822A44"/>
              </a:buClr>
              <a:buSzTx/>
              <a:tabLst/>
              <a:defRPr/>
            </a:pPr>
            <a:endParaRPr kumimoji="0" lang="de-DE" sz="1800" b="0" i="0" u="none" strike="noStrike" kern="0" cap="none" spc="0" normalizeH="0" baseline="0" noProof="0" dirty="0">
              <a:ln>
                <a:noFill/>
              </a:ln>
              <a:solidFill>
                <a:srgbClr val="822A44"/>
              </a:solidFill>
              <a:effectLst/>
              <a:uLnTx/>
              <a:uFillTx/>
              <a:latin typeface="Aller" panose="02000503030000020004" pitchFamily="2" charset="0"/>
              <a:ea typeface="+mn-ea"/>
              <a:cs typeface="+mn-cs"/>
            </a:endParaRPr>
          </a:p>
          <a:p>
            <a:pPr marL="457200" marR="0" lvl="0" indent="-457200" algn="l" defTabSz="914400" rtl="0" eaLnBrk="0" fontAlgn="base" latinLnBrk="0" hangingPunct="0">
              <a:lnSpc>
                <a:spcPct val="100000"/>
              </a:lnSpc>
              <a:spcBef>
                <a:spcPct val="20000"/>
              </a:spcBef>
              <a:spcAft>
                <a:spcPct val="0"/>
              </a:spcAft>
              <a:buClr>
                <a:srgbClr val="822A44"/>
              </a:buClr>
              <a:buSzTx/>
              <a:buFont typeface="Wingdings" panose="05000000000000000000" pitchFamily="2" charset="2"/>
              <a:buChar char="§"/>
              <a:tabLst/>
              <a:defRPr/>
            </a:pPr>
            <a:r>
              <a:rPr kumimoji="0" lang="de-DE" sz="1800" b="0" i="0" u="none" strike="noStrike" kern="0" cap="none" spc="0" normalizeH="0" baseline="0" noProof="0" dirty="0">
                <a:ln>
                  <a:noFill/>
                </a:ln>
                <a:solidFill>
                  <a:srgbClr val="822A44"/>
                </a:solidFill>
                <a:effectLst/>
                <a:uLnTx/>
                <a:uFillTx/>
                <a:latin typeface="Aller" panose="02000503030000020004" pitchFamily="2" charset="0"/>
                <a:ea typeface="+mn-ea"/>
                <a:cs typeface="+mn-cs"/>
              </a:rPr>
              <a:t>inkl. Tablets mit Quiz-Spielen, Broschüren und GiveAways</a:t>
            </a:r>
          </a:p>
        </p:txBody>
      </p:sp>
      <p:pic>
        <p:nvPicPr>
          <p:cNvPr id="8" name="Inhaltsplatzhalter 9" descr="Ein Bild, das drinnen, Person, Tisch, Frau enthält.&#10;&#10;Automatisch generierte Beschreibung">
            <a:extLst>
              <a:ext uri="{FF2B5EF4-FFF2-40B4-BE49-F238E27FC236}">
                <a16:creationId xmlns:a16="http://schemas.microsoft.com/office/drawing/2014/main" id="{CE8FA7A3-96E5-4040-B8A2-2499A29F3A7F}"/>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0163" r="8522"/>
          <a:stretch/>
        </p:blipFill>
        <p:spPr>
          <a:xfrm>
            <a:off x="4815247" y="1685181"/>
            <a:ext cx="3618539" cy="3339581"/>
          </a:xfrm>
          <a:effectLst>
            <a:outerShdw blurRad="50800" dist="50800" dir="5400000" algn="ctr" rotWithShape="0">
              <a:schemeClr val="bg2"/>
            </a:outerShdw>
          </a:effectLst>
        </p:spPr>
      </p:pic>
    </p:spTree>
    <p:extLst>
      <p:ext uri="{BB962C8B-B14F-4D97-AF65-F5344CB8AC3E}">
        <p14:creationId xmlns:p14="http://schemas.microsoft.com/office/powerpoint/2010/main" val="3616490813"/>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a:bodyPr>
          <a:lstStyle/>
          <a:p>
            <a:r>
              <a:rPr lang="de-DE" dirty="0"/>
              <a:t>Fortbildungsangebot </a:t>
            </a:r>
            <a:r>
              <a:rPr lang="de-DE" i="1" dirty="0"/>
              <a:t>MoKuSen</a:t>
            </a:r>
            <a:endParaRPr lang="de-DE" i="1" dirty="0">
              <a:solidFill>
                <a:schemeClr val="tx1"/>
              </a:solidFill>
            </a:endParaRPr>
          </a:p>
        </p:txBody>
      </p:sp>
      <p:sp>
        <p:nvSpPr>
          <p:cNvPr id="7" name="Textfeld 6">
            <a:extLst>
              <a:ext uri="{FF2B5EF4-FFF2-40B4-BE49-F238E27FC236}">
                <a16:creationId xmlns:a16="http://schemas.microsoft.com/office/drawing/2014/main" id="{C82A3BEE-0A4F-41E6-ABF8-231D6F43A404}"/>
              </a:ext>
            </a:extLst>
          </p:cNvPr>
          <p:cNvSpPr txBox="1"/>
          <p:nvPr/>
        </p:nvSpPr>
        <p:spPr>
          <a:xfrm>
            <a:off x="1667363" y="1017341"/>
            <a:ext cx="6571665" cy="369332"/>
          </a:xfrm>
          <a:prstGeom prst="rect">
            <a:avLst/>
          </a:prstGeom>
          <a:noFill/>
        </p:spPr>
        <p:txBody>
          <a:bodyPr wrap="square">
            <a:spAutoFit/>
          </a:bodyPr>
          <a:lstStyle/>
          <a:p>
            <a:pPr marR="0" lvl="0" algn="l" defTabSz="914400" rtl="0" eaLnBrk="0" fontAlgn="base" latinLnBrk="0" hangingPunct="0">
              <a:lnSpc>
                <a:spcPct val="100000"/>
              </a:lnSpc>
              <a:spcBef>
                <a:spcPct val="20000"/>
              </a:spcBef>
              <a:spcAft>
                <a:spcPct val="0"/>
              </a:spcAft>
              <a:buClr>
                <a:srgbClr val="822A44"/>
              </a:buClr>
              <a:buSzTx/>
              <a:tabLst/>
              <a:defRPr/>
            </a:pPr>
            <a:r>
              <a:rPr kumimoji="0" lang="de-DE" sz="1800" b="0" i="0" u="none" strike="noStrike" kern="0" cap="none" spc="0" normalizeH="0" baseline="0" noProof="0" dirty="0">
                <a:ln>
                  <a:noFill/>
                </a:ln>
                <a:solidFill>
                  <a:srgbClr val="822A44"/>
                </a:solidFill>
                <a:effectLst/>
                <a:uLnTx/>
                <a:uFillTx/>
                <a:latin typeface="Aller" panose="02000503030000020004" pitchFamily="2" charset="0"/>
                <a:ea typeface="+mn-ea"/>
                <a:cs typeface="+mn-cs"/>
              </a:rPr>
              <a:t>Motivierende Gesprächsführung mit älteren Menschen</a:t>
            </a:r>
          </a:p>
        </p:txBody>
      </p:sp>
      <p:pic>
        <p:nvPicPr>
          <p:cNvPr id="6" name="Grafik 5">
            <a:extLst>
              <a:ext uri="{FF2B5EF4-FFF2-40B4-BE49-F238E27FC236}">
                <a16:creationId xmlns:a16="http://schemas.microsoft.com/office/drawing/2014/main" id="{2F20236B-51CD-4B0C-B362-DA0394B18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8294" y="1803473"/>
            <a:ext cx="5367411" cy="3400033"/>
          </a:xfrm>
          <a:prstGeom prst="rect">
            <a:avLst/>
          </a:prstGeom>
        </p:spPr>
      </p:pic>
    </p:spTree>
    <p:extLst>
      <p:ext uri="{BB962C8B-B14F-4D97-AF65-F5344CB8AC3E}">
        <p14:creationId xmlns:p14="http://schemas.microsoft.com/office/powerpoint/2010/main" val="2904374010"/>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a:bodyPr>
          <a:lstStyle/>
          <a:p>
            <a:r>
              <a:rPr lang="de-DE" dirty="0"/>
              <a:t>Fortbildungsangebot </a:t>
            </a:r>
            <a:r>
              <a:rPr lang="de-DE" i="1" dirty="0"/>
              <a:t>MoKuSen</a:t>
            </a:r>
            <a:endParaRPr lang="de-DE" i="1" dirty="0">
              <a:solidFill>
                <a:schemeClr val="tx1"/>
              </a:solidFill>
            </a:endParaRPr>
          </a:p>
        </p:txBody>
      </p:sp>
      <p:sp>
        <p:nvSpPr>
          <p:cNvPr id="8" name="Textfeld 7">
            <a:extLst>
              <a:ext uri="{FF2B5EF4-FFF2-40B4-BE49-F238E27FC236}">
                <a16:creationId xmlns:a16="http://schemas.microsoft.com/office/drawing/2014/main" id="{C66B1946-DC67-414C-BA91-A982E51FE668}"/>
              </a:ext>
            </a:extLst>
          </p:cNvPr>
          <p:cNvSpPr txBox="1"/>
          <p:nvPr/>
        </p:nvSpPr>
        <p:spPr>
          <a:xfrm>
            <a:off x="433042" y="1000643"/>
            <a:ext cx="8277916" cy="4856714"/>
          </a:xfrm>
          <a:prstGeom prst="rect">
            <a:avLst/>
          </a:prstGeom>
          <a:noFill/>
        </p:spPr>
        <p:txBody>
          <a:bodyPr wrap="square">
            <a:spAutoFit/>
          </a:bodyPr>
          <a:lstStyle/>
          <a:p>
            <a:pPr marL="538162" marR="0" lvl="0" indent="-457200" algn="l" defTabSz="914400" rtl="0" eaLnBrk="0" fontAlgn="base" latinLnBrk="0" hangingPunct="0">
              <a:lnSpc>
                <a:spcPct val="100000"/>
              </a:lnSpc>
              <a:spcBef>
                <a:spcPct val="20000"/>
              </a:spcBef>
              <a:spcAft>
                <a:spcPct val="0"/>
              </a:spcAft>
              <a:buClr>
                <a:srgbClr val="822A44"/>
              </a:buClr>
              <a:buSzTx/>
              <a:buFont typeface="Wingdings" panose="05000000000000000000" pitchFamily="2" charset="2"/>
              <a:buChar char="§"/>
              <a:tabLst/>
              <a:defRPr/>
            </a:pPr>
            <a:r>
              <a:rPr kumimoji="0" lang="de-DE" sz="1800" b="0" i="0" u="none" strike="noStrike" kern="0" cap="none" spc="0" normalizeH="0" baseline="0" noProof="0" dirty="0">
                <a:ln>
                  <a:noFill/>
                </a:ln>
                <a:solidFill>
                  <a:srgbClr val="822A44"/>
                </a:solidFill>
                <a:effectLst/>
                <a:uLnTx/>
                <a:uFillTx/>
                <a:latin typeface="Aller" panose="02000503030000020004" pitchFamily="2" charset="0"/>
                <a:ea typeface="+mn-ea"/>
                <a:cs typeface="+mn-cs"/>
              </a:rPr>
              <a:t>Zielgruppe</a:t>
            </a:r>
            <a:r>
              <a:rPr kumimoji="0" lang="de-DE" sz="1800" b="0" i="0" u="none" strike="noStrike" kern="0" cap="none" spc="0" normalizeH="0" baseline="0" noProof="0" dirty="0">
                <a:ln>
                  <a:noFill/>
                </a:ln>
                <a:solidFill>
                  <a:srgbClr val="000000"/>
                </a:solidFill>
                <a:effectLst/>
                <a:uLnTx/>
                <a:uFillTx/>
                <a:latin typeface="Aller" panose="02000503030000020004" pitchFamily="2" charset="0"/>
                <a:ea typeface="+mn-ea"/>
                <a:cs typeface="+mn-cs"/>
              </a:rPr>
              <a:t>: </a:t>
            </a:r>
          </a:p>
          <a:p>
            <a:pPr marL="80962" marR="0" lvl="0" indent="0" algn="l" defTabSz="914400" rtl="0" eaLnBrk="0" fontAlgn="base" latinLnBrk="0" hangingPunct="0">
              <a:lnSpc>
                <a:spcPct val="100000"/>
              </a:lnSpc>
              <a:spcBef>
                <a:spcPct val="20000"/>
              </a:spcBef>
              <a:spcAft>
                <a:spcPct val="0"/>
              </a:spcAft>
              <a:buClr>
                <a:srgbClr val="822A44"/>
              </a:buClr>
              <a:buSzTx/>
              <a:buFont typeface="Wingdings" panose="05000000000000000000" pitchFamily="2" charset="2"/>
              <a:buNone/>
              <a:tabLst/>
              <a:defRPr/>
            </a:pPr>
            <a:r>
              <a:rPr kumimoji="0" lang="de-DE" sz="1800" b="0" i="0" u="none" strike="noStrike" kern="0" cap="none" spc="0" normalizeH="0" baseline="0" noProof="0" dirty="0">
                <a:ln>
                  <a:noFill/>
                </a:ln>
                <a:solidFill>
                  <a:srgbClr val="000000"/>
                </a:solidFill>
                <a:effectLst/>
                <a:uLnTx/>
                <a:uFillTx/>
                <a:latin typeface="Aller" panose="02000503030000020004" pitchFamily="2" charset="0"/>
                <a:ea typeface="+mn-ea"/>
                <a:cs typeface="+mn-cs"/>
              </a:rPr>
              <a:t>ehrenamtlich oder professionell in der Altenhilfe und Seniorenarbeit tätige Personen</a:t>
            </a:r>
          </a:p>
          <a:p>
            <a:pPr marL="538162" marR="0" lvl="0" indent="-457200" algn="l" defTabSz="914400" rtl="0" eaLnBrk="0" fontAlgn="base" latinLnBrk="0" hangingPunct="0">
              <a:lnSpc>
                <a:spcPct val="100000"/>
              </a:lnSpc>
              <a:spcBef>
                <a:spcPct val="20000"/>
              </a:spcBef>
              <a:spcAft>
                <a:spcPct val="0"/>
              </a:spcAft>
              <a:buClr>
                <a:srgbClr val="822A44"/>
              </a:buClr>
              <a:buSzTx/>
              <a:buFont typeface="Wingdings" panose="05000000000000000000" pitchFamily="2" charset="2"/>
              <a:buChar char="§"/>
              <a:tabLst/>
              <a:defRPr/>
            </a:pPr>
            <a:r>
              <a:rPr kumimoji="0" lang="de-DE" sz="1800" b="0" i="0" u="none" strike="noStrike" kern="0" cap="none" spc="0" normalizeH="0" baseline="0" noProof="0" dirty="0">
                <a:ln>
                  <a:noFill/>
                </a:ln>
                <a:solidFill>
                  <a:srgbClr val="822A44"/>
                </a:solidFill>
                <a:effectLst/>
                <a:uLnTx/>
                <a:uFillTx/>
                <a:latin typeface="Aller" panose="02000503030000020004" pitchFamily="2" charset="0"/>
                <a:ea typeface="+mn-ea"/>
                <a:cs typeface="+mn-cs"/>
              </a:rPr>
              <a:t>Fortbildungsziel</a:t>
            </a:r>
            <a:r>
              <a:rPr kumimoji="0" lang="de-DE" sz="1800" b="0" i="0" u="none" strike="noStrike" kern="0" cap="none" spc="0" normalizeH="0" baseline="0" noProof="0" dirty="0">
                <a:ln>
                  <a:noFill/>
                </a:ln>
                <a:solidFill>
                  <a:srgbClr val="000000"/>
                </a:solidFill>
                <a:effectLst/>
                <a:uLnTx/>
                <a:uFillTx/>
                <a:latin typeface="Aller" panose="02000503030000020004" pitchFamily="2" charset="0"/>
                <a:ea typeface="+mn-ea"/>
                <a:cs typeface="+mn-cs"/>
              </a:rPr>
              <a:t>: </a:t>
            </a:r>
          </a:p>
          <a:p>
            <a:pPr marL="80962" marR="0" lvl="0" indent="0" algn="l" defTabSz="914400" rtl="0" eaLnBrk="0" fontAlgn="base" latinLnBrk="0" hangingPunct="0">
              <a:lnSpc>
                <a:spcPct val="100000"/>
              </a:lnSpc>
              <a:spcBef>
                <a:spcPct val="20000"/>
              </a:spcBef>
              <a:spcAft>
                <a:spcPct val="0"/>
              </a:spcAft>
              <a:buClr>
                <a:srgbClr val="822A44"/>
              </a:buClr>
              <a:buSzTx/>
              <a:buFont typeface="Wingdings" panose="05000000000000000000" pitchFamily="2" charset="2"/>
              <a:buNone/>
              <a:tabLst/>
              <a:defRPr/>
            </a:pPr>
            <a:r>
              <a:rPr kumimoji="0" lang="de-DE" sz="1800" b="0" i="0" u="none" strike="noStrike" kern="0" cap="none" spc="0" normalizeH="0" baseline="0" noProof="0" dirty="0">
                <a:ln>
                  <a:noFill/>
                </a:ln>
                <a:solidFill>
                  <a:srgbClr val="000000"/>
                </a:solidFill>
                <a:effectLst/>
                <a:uLnTx/>
                <a:uFillTx/>
                <a:latin typeface="Aller" panose="02000503030000020004" pitchFamily="2" charset="0"/>
                <a:ea typeface="+mn-ea"/>
                <a:cs typeface="+mn-cs"/>
              </a:rPr>
              <a:t>riskant konsumierende Senior/innen frühzeitig in ihrem Lebensalltag erreichen und dadurch die individuelle Bereitschaft zur Veränderung fördern</a:t>
            </a:r>
          </a:p>
          <a:p>
            <a:pPr marL="538162" marR="0" lvl="0" indent="-457200" algn="l" defTabSz="914400" rtl="0" eaLnBrk="0" fontAlgn="base" latinLnBrk="0" hangingPunct="0">
              <a:lnSpc>
                <a:spcPct val="100000"/>
              </a:lnSpc>
              <a:spcBef>
                <a:spcPct val="20000"/>
              </a:spcBef>
              <a:spcAft>
                <a:spcPct val="0"/>
              </a:spcAft>
              <a:buClr>
                <a:srgbClr val="822A44"/>
              </a:buClr>
              <a:buSzTx/>
              <a:buFont typeface="Wingdings" panose="05000000000000000000" pitchFamily="2" charset="2"/>
              <a:buChar char="§"/>
              <a:tabLst/>
              <a:defRPr/>
            </a:pPr>
            <a:r>
              <a:rPr kumimoji="0" lang="de-DE" sz="1800" b="0" i="0" u="none" strike="noStrike" kern="0" cap="none" spc="0" normalizeH="0" baseline="0" noProof="0" dirty="0">
                <a:ln>
                  <a:noFill/>
                </a:ln>
                <a:solidFill>
                  <a:srgbClr val="822A44"/>
                </a:solidFill>
                <a:effectLst/>
                <a:uLnTx/>
                <a:uFillTx/>
                <a:latin typeface="Aller" panose="02000503030000020004" pitchFamily="2" charset="0"/>
                <a:ea typeface="+mn-ea"/>
                <a:cs typeface="+mn-cs"/>
              </a:rPr>
              <a:t>Inhalt</a:t>
            </a:r>
            <a:r>
              <a:rPr kumimoji="0" lang="de-DE" sz="1800" b="0" i="0" u="none" strike="noStrike" kern="0" cap="none" spc="0" normalizeH="0" baseline="0" noProof="0" dirty="0">
                <a:ln>
                  <a:noFill/>
                </a:ln>
                <a:solidFill>
                  <a:srgbClr val="000000"/>
                </a:solidFill>
                <a:effectLst/>
                <a:uLnTx/>
                <a:uFillTx/>
                <a:latin typeface="Aller" panose="02000503030000020004" pitchFamily="2" charset="0"/>
                <a:ea typeface="+mn-ea"/>
                <a:cs typeface="+mn-cs"/>
              </a:rPr>
              <a:t>: </a:t>
            </a:r>
          </a:p>
          <a:p>
            <a:pPr marL="80962" marR="0" lvl="0" indent="0" algn="l" defTabSz="914400" rtl="0" eaLnBrk="0" fontAlgn="base" latinLnBrk="0" hangingPunct="0">
              <a:lnSpc>
                <a:spcPct val="100000"/>
              </a:lnSpc>
              <a:spcBef>
                <a:spcPct val="20000"/>
              </a:spcBef>
              <a:spcAft>
                <a:spcPct val="0"/>
              </a:spcAft>
              <a:buClr>
                <a:srgbClr val="822A44"/>
              </a:buClr>
              <a:buSzTx/>
              <a:buFont typeface="Wingdings" panose="05000000000000000000" pitchFamily="2" charset="2"/>
              <a:buNone/>
              <a:tabLst/>
              <a:defRPr/>
            </a:pPr>
            <a:r>
              <a:rPr kumimoji="0" lang="de-DE" sz="1800" b="0" i="0" u="none" strike="noStrike" kern="0" cap="none" spc="0" normalizeH="0" baseline="0" noProof="0" dirty="0">
                <a:ln>
                  <a:noFill/>
                </a:ln>
                <a:solidFill>
                  <a:srgbClr val="000000"/>
                </a:solidFill>
                <a:effectLst/>
                <a:uLnTx/>
                <a:uFillTx/>
                <a:latin typeface="Aller" panose="02000503030000020004" pitchFamily="2" charset="0"/>
                <a:ea typeface="+mn-ea"/>
                <a:cs typeface="+mn-cs"/>
              </a:rPr>
              <a:t>basierend auf dem Konzept „MOVE“ und den Prinzipien der Motivierenden Gesprächsführung</a:t>
            </a:r>
          </a:p>
          <a:p>
            <a:pPr marL="538162" marR="0" lvl="0" indent="-457200" algn="l" defTabSz="914400" rtl="0" eaLnBrk="0" fontAlgn="base" latinLnBrk="0" hangingPunct="0">
              <a:lnSpc>
                <a:spcPct val="100000"/>
              </a:lnSpc>
              <a:spcBef>
                <a:spcPct val="20000"/>
              </a:spcBef>
              <a:spcAft>
                <a:spcPct val="0"/>
              </a:spcAft>
              <a:buClr>
                <a:srgbClr val="822A44"/>
              </a:buClr>
              <a:buSzTx/>
              <a:buFont typeface="Wingdings" panose="05000000000000000000" pitchFamily="2" charset="2"/>
              <a:buChar char="§"/>
              <a:tabLst/>
              <a:defRPr/>
            </a:pPr>
            <a:r>
              <a:rPr kumimoji="0" lang="de-DE" sz="1800" b="0" i="0" u="none" strike="noStrike" kern="0" cap="none" spc="0" normalizeH="0" baseline="0" noProof="0" dirty="0">
                <a:ln>
                  <a:noFill/>
                </a:ln>
                <a:solidFill>
                  <a:srgbClr val="822A44"/>
                </a:solidFill>
                <a:effectLst/>
                <a:uLnTx/>
                <a:uFillTx/>
                <a:latin typeface="Aller" panose="02000503030000020004" pitchFamily="2" charset="0"/>
                <a:ea typeface="+mn-ea"/>
                <a:cs typeface="+mn-cs"/>
              </a:rPr>
              <a:t>Umfang</a:t>
            </a:r>
            <a:r>
              <a:rPr kumimoji="0" lang="de-DE" sz="1800" b="0" i="0" u="none" strike="noStrike" kern="0" cap="none" spc="0" normalizeH="0" baseline="0" noProof="0" dirty="0">
                <a:ln>
                  <a:noFill/>
                </a:ln>
                <a:solidFill>
                  <a:srgbClr val="000000"/>
                </a:solidFill>
                <a:effectLst/>
                <a:uLnTx/>
                <a:uFillTx/>
                <a:latin typeface="Aller" panose="02000503030000020004" pitchFamily="2" charset="0"/>
                <a:ea typeface="+mn-ea"/>
                <a:cs typeface="+mn-cs"/>
              </a:rPr>
              <a:t>: </a:t>
            </a:r>
          </a:p>
          <a:p>
            <a:pPr marL="80962" marR="0" lvl="0" indent="0" algn="l" defTabSz="914400" rtl="0" eaLnBrk="0" fontAlgn="base" latinLnBrk="0" hangingPunct="0">
              <a:lnSpc>
                <a:spcPct val="100000"/>
              </a:lnSpc>
              <a:spcBef>
                <a:spcPct val="20000"/>
              </a:spcBef>
              <a:spcAft>
                <a:spcPct val="0"/>
              </a:spcAft>
              <a:buClr>
                <a:srgbClr val="822A44"/>
              </a:buClr>
              <a:buSzTx/>
              <a:buFont typeface="Wingdings" panose="05000000000000000000" pitchFamily="2" charset="2"/>
              <a:buNone/>
              <a:tabLst/>
              <a:defRPr/>
            </a:pPr>
            <a:r>
              <a:rPr kumimoji="0" lang="de-DE" sz="1800" b="0" i="0" u="none" strike="noStrike" kern="0" cap="none" spc="0" normalizeH="0" baseline="0" noProof="0" dirty="0">
                <a:ln>
                  <a:noFill/>
                </a:ln>
                <a:solidFill>
                  <a:srgbClr val="000000"/>
                </a:solidFill>
                <a:effectLst/>
                <a:uLnTx/>
                <a:uFillTx/>
                <a:latin typeface="Aller" panose="02000503030000020004" pitchFamily="2" charset="0"/>
                <a:ea typeface="+mn-ea"/>
                <a:cs typeface="+mn-cs"/>
              </a:rPr>
              <a:t>16 Stunden (zwei ganze oder vier halbe Tage)</a:t>
            </a:r>
          </a:p>
          <a:p>
            <a:pPr marL="538162" marR="0" lvl="0" indent="-457200" algn="l" defTabSz="914400" rtl="0" eaLnBrk="0" fontAlgn="base" latinLnBrk="0" hangingPunct="0">
              <a:lnSpc>
                <a:spcPct val="100000"/>
              </a:lnSpc>
              <a:spcBef>
                <a:spcPct val="20000"/>
              </a:spcBef>
              <a:spcAft>
                <a:spcPct val="0"/>
              </a:spcAft>
              <a:buClr>
                <a:srgbClr val="822A44"/>
              </a:buClr>
              <a:buSzTx/>
              <a:buFont typeface="Wingdings" panose="05000000000000000000" pitchFamily="2" charset="2"/>
              <a:buChar char="§"/>
              <a:tabLst/>
              <a:defRPr/>
            </a:pPr>
            <a:r>
              <a:rPr kumimoji="0" lang="de-DE" sz="1800" b="0" i="0" u="none" strike="noStrike" kern="0" cap="none" spc="0" normalizeH="0" baseline="0" noProof="0" dirty="0">
                <a:ln>
                  <a:noFill/>
                </a:ln>
                <a:solidFill>
                  <a:srgbClr val="822A44"/>
                </a:solidFill>
                <a:effectLst/>
                <a:uLnTx/>
                <a:uFillTx/>
                <a:latin typeface="Aller" panose="02000503030000020004" pitchFamily="2" charset="0"/>
                <a:ea typeface="+mn-ea"/>
                <a:cs typeface="+mn-cs"/>
              </a:rPr>
              <a:t>Gruppengröße</a:t>
            </a:r>
            <a:r>
              <a:rPr kumimoji="0" lang="de-DE" sz="1800" b="0" i="0" u="none" strike="noStrike" kern="0" cap="none" spc="0" normalizeH="0" baseline="0" noProof="0" dirty="0">
                <a:ln>
                  <a:noFill/>
                </a:ln>
                <a:solidFill>
                  <a:srgbClr val="000000"/>
                </a:solidFill>
                <a:effectLst/>
                <a:uLnTx/>
                <a:uFillTx/>
                <a:latin typeface="Aller" panose="02000503030000020004" pitchFamily="2" charset="0"/>
                <a:ea typeface="+mn-ea"/>
                <a:cs typeface="+mn-cs"/>
              </a:rPr>
              <a:t>: </a:t>
            </a:r>
          </a:p>
          <a:p>
            <a:pPr marL="80962" marR="0" lvl="0" indent="0" algn="l" defTabSz="914400" rtl="0" eaLnBrk="0" fontAlgn="base" latinLnBrk="0" hangingPunct="0">
              <a:lnSpc>
                <a:spcPct val="100000"/>
              </a:lnSpc>
              <a:spcBef>
                <a:spcPct val="20000"/>
              </a:spcBef>
              <a:spcAft>
                <a:spcPct val="0"/>
              </a:spcAft>
              <a:buClr>
                <a:srgbClr val="822A44"/>
              </a:buClr>
              <a:buSzTx/>
              <a:buFont typeface="Wingdings" panose="05000000000000000000" pitchFamily="2" charset="2"/>
              <a:buNone/>
              <a:tabLst/>
              <a:defRPr/>
            </a:pPr>
            <a:r>
              <a:rPr kumimoji="0" lang="de-DE" sz="1800" b="0" i="0" u="none" strike="noStrike" kern="0" cap="none" spc="0" normalizeH="0" baseline="0" noProof="0" dirty="0">
                <a:ln>
                  <a:noFill/>
                </a:ln>
                <a:solidFill>
                  <a:srgbClr val="000000"/>
                </a:solidFill>
                <a:effectLst/>
                <a:uLnTx/>
                <a:uFillTx/>
                <a:latin typeface="Aller" panose="02000503030000020004" pitchFamily="2" charset="0"/>
                <a:ea typeface="+mn-ea"/>
                <a:cs typeface="+mn-cs"/>
              </a:rPr>
              <a:t>ca. 12-15 Teilnehmende</a:t>
            </a:r>
          </a:p>
          <a:p>
            <a:pPr marL="538162" marR="0" lvl="0" indent="-457200" algn="l" defTabSz="914400" rtl="0" eaLnBrk="0" fontAlgn="base" latinLnBrk="0" hangingPunct="0">
              <a:lnSpc>
                <a:spcPct val="100000"/>
              </a:lnSpc>
              <a:spcBef>
                <a:spcPct val="20000"/>
              </a:spcBef>
              <a:spcAft>
                <a:spcPct val="0"/>
              </a:spcAft>
              <a:buClr>
                <a:srgbClr val="822A44"/>
              </a:buClr>
              <a:buSzTx/>
              <a:buFont typeface="Wingdings" panose="05000000000000000000" pitchFamily="2" charset="2"/>
              <a:buChar char="§"/>
              <a:tabLst/>
              <a:defRPr/>
            </a:pPr>
            <a:r>
              <a:rPr kumimoji="0" lang="de-DE" sz="1800" b="0" i="0" u="none" strike="noStrike" kern="0" cap="none" spc="0" normalizeH="0" baseline="0" noProof="0" dirty="0">
                <a:ln>
                  <a:noFill/>
                </a:ln>
                <a:solidFill>
                  <a:srgbClr val="822A44"/>
                </a:solidFill>
                <a:effectLst/>
                <a:uLnTx/>
                <a:uFillTx/>
                <a:latin typeface="Aller" panose="02000503030000020004" pitchFamily="2" charset="0"/>
                <a:ea typeface="+mn-ea"/>
                <a:cs typeface="+mn-cs"/>
              </a:rPr>
              <a:t>Kosten</a:t>
            </a:r>
            <a:r>
              <a:rPr kumimoji="0" lang="de-DE" sz="1800" b="0" i="0" u="none" strike="noStrike" kern="0" cap="none" spc="0" normalizeH="0" baseline="0" noProof="0" dirty="0">
                <a:ln>
                  <a:noFill/>
                </a:ln>
                <a:solidFill>
                  <a:srgbClr val="000000"/>
                </a:solidFill>
                <a:effectLst/>
                <a:uLnTx/>
                <a:uFillTx/>
                <a:latin typeface="Aller" panose="02000503030000020004" pitchFamily="2" charset="0"/>
                <a:ea typeface="+mn-ea"/>
                <a:cs typeface="+mn-cs"/>
              </a:rPr>
              <a:t>: </a:t>
            </a:r>
          </a:p>
          <a:p>
            <a:pPr marL="80962" marR="0" lvl="0" indent="0" algn="l" defTabSz="914400" rtl="0" eaLnBrk="0" fontAlgn="base" latinLnBrk="0" hangingPunct="0">
              <a:lnSpc>
                <a:spcPct val="100000"/>
              </a:lnSpc>
              <a:spcBef>
                <a:spcPct val="20000"/>
              </a:spcBef>
              <a:spcAft>
                <a:spcPct val="0"/>
              </a:spcAft>
              <a:buClr>
                <a:srgbClr val="822A44"/>
              </a:buClr>
              <a:buSzTx/>
              <a:buFont typeface="Wingdings" panose="05000000000000000000" pitchFamily="2" charset="2"/>
              <a:buNone/>
              <a:tabLst/>
              <a:defRPr/>
            </a:pPr>
            <a:r>
              <a:rPr kumimoji="0" lang="de-DE" sz="1800" b="0" i="0" u="none" strike="noStrike" kern="0" cap="none" spc="0" normalizeH="0" baseline="0" noProof="0" dirty="0">
                <a:ln>
                  <a:noFill/>
                </a:ln>
                <a:solidFill>
                  <a:srgbClr val="000000"/>
                </a:solidFill>
                <a:effectLst/>
                <a:uLnTx/>
                <a:uFillTx/>
                <a:latin typeface="Aller" panose="02000503030000020004" pitchFamily="2" charset="0"/>
                <a:ea typeface="+mn-ea"/>
                <a:cs typeface="+mn-cs"/>
              </a:rPr>
              <a:t>für Ehrenamtliche kostenfrei, Hauptamtliche zahlen 120,-€ </a:t>
            </a:r>
            <a:r>
              <a:rPr kumimoji="0" lang="de-DE" sz="1800" b="0" i="0" u="none" strike="noStrike" kern="0" cap="none" spc="0" normalizeH="0" baseline="0" noProof="0" dirty="0" err="1">
                <a:ln>
                  <a:noFill/>
                </a:ln>
                <a:solidFill>
                  <a:srgbClr val="000000"/>
                </a:solidFill>
                <a:effectLst/>
                <a:uLnTx/>
                <a:uFillTx/>
                <a:latin typeface="Aller" panose="02000503030000020004" pitchFamily="2" charset="0"/>
                <a:ea typeface="+mn-ea"/>
                <a:cs typeface="+mn-cs"/>
              </a:rPr>
              <a:t>p.P</a:t>
            </a:r>
            <a:r>
              <a:rPr kumimoji="0" lang="de-DE" sz="1800" b="0" i="0" u="none" strike="noStrike" kern="0" cap="none" spc="0" normalizeH="0" baseline="0" noProof="0" dirty="0">
                <a:ln>
                  <a:noFill/>
                </a:ln>
                <a:solidFill>
                  <a:srgbClr val="000000"/>
                </a:solidFill>
                <a:effectLst/>
                <a:uLnTx/>
                <a:uFillTx/>
                <a:latin typeface="Aller" panose="02000503030000020004" pitchFamily="2" charset="0"/>
                <a:ea typeface="+mn-ea"/>
                <a:cs typeface="+mn-cs"/>
              </a:rPr>
              <a:t>.</a:t>
            </a:r>
          </a:p>
        </p:txBody>
      </p:sp>
    </p:spTree>
    <p:extLst>
      <p:ext uri="{BB962C8B-B14F-4D97-AF65-F5344CB8AC3E}">
        <p14:creationId xmlns:p14="http://schemas.microsoft.com/office/powerpoint/2010/main" val="2962312015"/>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a:bodyPr>
          <a:lstStyle/>
          <a:p>
            <a:r>
              <a:rPr lang="de-DE" dirty="0"/>
              <a:t>Homepage</a:t>
            </a:r>
            <a:endParaRPr lang="de-DE" i="1" dirty="0">
              <a:solidFill>
                <a:schemeClr val="tx1"/>
              </a:solidFill>
            </a:endParaRPr>
          </a:p>
        </p:txBody>
      </p:sp>
      <p:pic>
        <p:nvPicPr>
          <p:cNvPr id="4" name="Grafik 3">
            <a:extLst>
              <a:ext uri="{FF2B5EF4-FFF2-40B4-BE49-F238E27FC236}">
                <a16:creationId xmlns:a16="http://schemas.microsoft.com/office/drawing/2014/main" id="{4694893E-69AC-499F-9DFB-E6B4C058A4FA}"/>
              </a:ext>
            </a:extLst>
          </p:cNvPr>
          <p:cNvPicPr>
            <a:picLocks noChangeAspect="1"/>
          </p:cNvPicPr>
          <p:nvPr/>
        </p:nvPicPr>
        <p:blipFill rotWithShape="1">
          <a:blip r:embed="rId3">
            <a:extLst>
              <a:ext uri="{28A0092B-C50C-407E-A947-70E740481C1C}">
                <a14:useLocalDpi xmlns:a14="http://schemas.microsoft.com/office/drawing/2010/main" val="0"/>
              </a:ext>
            </a:extLst>
          </a:blip>
          <a:srcRect l="9024" t="-55" r="-433" b="55"/>
          <a:stretch/>
        </p:blipFill>
        <p:spPr>
          <a:xfrm>
            <a:off x="488775" y="1416975"/>
            <a:ext cx="8166450" cy="3494532"/>
          </a:xfrm>
          <a:prstGeom prst="rect">
            <a:avLst/>
          </a:prstGeom>
        </p:spPr>
      </p:pic>
    </p:spTree>
    <p:extLst>
      <p:ext uri="{BB962C8B-B14F-4D97-AF65-F5344CB8AC3E}">
        <p14:creationId xmlns:p14="http://schemas.microsoft.com/office/powerpoint/2010/main" val="643644177"/>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a:bodyPr>
          <a:lstStyle/>
          <a:p>
            <a:r>
              <a:rPr lang="de-DE" dirty="0"/>
              <a:t>Beispiele aus dem Alkohol-Quiz</a:t>
            </a:r>
            <a:endParaRPr lang="de-DE" i="1" dirty="0">
              <a:solidFill>
                <a:schemeClr val="tx1"/>
              </a:solidFill>
            </a:endParaRPr>
          </a:p>
        </p:txBody>
      </p:sp>
      <p:pic>
        <p:nvPicPr>
          <p:cNvPr id="5" name="Grafik 4">
            <a:extLst>
              <a:ext uri="{FF2B5EF4-FFF2-40B4-BE49-F238E27FC236}">
                <a16:creationId xmlns:a16="http://schemas.microsoft.com/office/drawing/2014/main" id="{3E7053BE-4ACD-468F-B1AB-DF1C71E519AB}"/>
              </a:ext>
            </a:extLst>
          </p:cNvPr>
          <p:cNvPicPr>
            <a:picLocks noChangeAspect="1"/>
          </p:cNvPicPr>
          <p:nvPr/>
        </p:nvPicPr>
        <p:blipFill>
          <a:blip r:embed="rId3"/>
          <a:stretch>
            <a:fillRect/>
          </a:stretch>
        </p:blipFill>
        <p:spPr>
          <a:xfrm>
            <a:off x="407680" y="1218622"/>
            <a:ext cx="8294460" cy="4230082"/>
          </a:xfrm>
          <a:prstGeom prst="rect">
            <a:avLst/>
          </a:prstGeom>
        </p:spPr>
      </p:pic>
    </p:spTree>
    <p:extLst>
      <p:ext uri="{BB962C8B-B14F-4D97-AF65-F5344CB8AC3E}">
        <p14:creationId xmlns:p14="http://schemas.microsoft.com/office/powerpoint/2010/main" val="4115996037"/>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a:bodyPr>
          <a:lstStyle/>
          <a:p>
            <a:r>
              <a:rPr lang="de-DE" dirty="0"/>
              <a:t>Beispiele aus dem Alkohol-Quiz</a:t>
            </a:r>
            <a:endParaRPr lang="de-DE" i="1" dirty="0">
              <a:solidFill>
                <a:schemeClr val="tx1"/>
              </a:solidFill>
            </a:endParaRPr>
          </a:p>
        </p:txBody>
      </p:sp>
      <p:pic>
        <p:nvPicPr>
          <p:cNvPr id="4" name="Grafik 3">
            <a:extLst>
              <a:ext uri="{FF2B5EF4-FFF2-40B4-BE49-F238E27FC236}">
                <a16:creationId xmlns:a16="http://schemas.microsoft.com/office/drawing/2014/main" id="{BDEC4CC9-81BC-4638-B83A-856ACFADDEFF}"/>
              </a:ext>
            </a:extLst>
          </p:cNvPr>
          <p:cNvPicPr>
            <a:picLocks noChangeAspect="1"/>
          </p:cNvPicPr>
          <p:nvPr/>
        </p:nvPicPr>
        <p:blipFill>
          <a:blip r:embed="rId3"/>
          <a:stretch>
            <a:fillRect/>
          </a:stretch>
        </p:blipFill>
        <p:spPr>
          <a:xfrm>
            <a:off x="663998" y="1122245"/>
            <a:ext cx="7781823" cy="4613509"/>
          </a:xfrm>
          <a:prstGeom prst="rect">
            <a:avLst/>
          </a:prstGeom>
        </p:spPr>
      </p:pic>
    </p:spTree>
    <p:extLst>
      <p:ext uri="{BB962C8B-B14F-4D97-AF65-F5344CB8AC3E}">
        <p14:creationId xmlns:p14="http://schemas.microsoft.com/office/powerpoint/2010/main" val="40455381"/>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a:bodyPr>
          <a:lstStyle/>
          <a:p>
            <a:r>
              <a:rPr lang="de-DE" dirty="0"/>
              <a:t>Beispiele aus dem Alkohol-Quiz</a:t>
            </a:r>
            <a:endParaRPr lang="de-DE" i="1" dirty="0">
              <a:solidFill>
                <a:schemeClr val="tx1"/>
              </a:solidFill>
            </a:endParaRPr>
          </a:p>
        </p:txBody>
      </p:sp>
      <p:pic>
        <p:nvPicPr>
          <p:cNvPr id="5" name="Grafik 4">
            <a:extLst>
              <a:ext uri="{FF2B5EF4-FFF2-40B4-BE49-F238E27FC236}">
                <a16:creationId xmlns:a16="http://schemas.microsoft.com/office/drawing/2014/main" id="{27AE92A9-7E3B-4910-8A86-D59307E28738}"/>
              </a:ext>
            </a:extLst>
          </p:cNvPr>
          <p:cNvPicPr>
            <a:picLocks noChangeAspect="1"/>
          </p:cNvPicPr>
          <p:nvPr/>
        </p:nvPicPr>
        <p:blipFill>
          <a:blip r:embed="rId3"/>
          <a:stretch>
            <a:fillRect/>
          </a:stretch>
        </p:blipFill>
        <p:spPr>
          <a:xfrm>
            <a:off x="587349" y="1142569"/>
            <a:ext cx="7969302" cy="4572862"/>
          </a:xfrm>
          <a:prstGeom prst="rect">
            <a:avLst/>
          </a:prstGeom>
        </p:spPr>
      </p:pic>
    </p:spTree>
    <p:extLst>
      <p:ext uri="{BB962C8B-B14F-4D97-AF65-F5344CB8AC3E}">
        <p14:creationId xmlns:p14="http://schemas.microsoft.com/office/powerpoint/2010/main" val="3071927014"/>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a:xfrm>
            <a:off x="611560" y="361356"/>
            <a:ext cx="7886700" cy="895363"/>
          </a:xfrm>
        </p:spPr>
        <p:txBody>
          <a:bodyPr>
            <a:noAutofit/>
          </a:bodyPr>
          <a:lstStyle/>
          <a:p>
            <a:r>
              <a:rPr lang="de-DE" dirty="0"/>
              <a:t>Modul der NRW Landeskampagne </a:t>
            </a:r>
            <a:br>
              <a:rPr lang="de-DE" dirty="0"/>
            </a:br>
            <a:r>
              <a:rPr lang="de-DE" dirty="0"/>
              <a:t>„Sucht hat immer eine Geschichte“</a:t>
            </a:r>
            <a:endParaRPr lang="de-DE" dirty="0">
              <a:solidFill>
                <a:schemeClr val="tx1"/>
              </a:solidFill>
            </a:endParaRPr>
          </a:p>
        </p:txBody>
      </p:sp>
      <p:pic>
        <p:nvPicPr>
          <p:cNvPr id="6" name="Grafik 5">
            <a:extLst>
              <a:ext uri="{FF2B5EF4-FFF2-40B4-BE49-F238E27FC236}">
                <a16:creationId xmlns:a16="http://schemas.microsoft.com/office/drawing/2014/main" id="{8E548BD0-B5EE-4E1F-8757-DDAEEDCCE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2155104"/>
            <a:ext cx="7536094" cy="2150566"/>
          </a:xfrm>
          <a:prstGeom prst="rect">
            <a:avLst/>
          </a:prstGeom>
          <a:ln>
            <a:noFill/>
          </a:ln>
        </p:spPr>
      </p:pic>
    </p:spTree>
    <p:extLst>
      <p:ext uri="{BB962C8B-B14F-4D97-AF65-F5344CB8AC3E}">
        <p14:creationId xmlns:p14="http://schemas.microsoft.com/office/powerpoint/2010/main" val="2225116719"/>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a:bodyPr>
          <a:lstStyle/>
          <a:p>
            <a:r>
              <a:rPr lang="de-DE" dirty="0"/>
              <a:t>Beispiele aus dem Alkohol-Quiz</a:t>
            </a:r>
            <a:endParaRPr lang="de-DE" i="1" dirty="0">
              <a:solidFill>
                <a:schemeClr val="tx1"/>
              </a:solidFill>
            </a:endParaRPr>
          </a:p>
        </p:txBody>
      </p:sp>
      <p:pic>
        <p:nvPicPr>
          <p:cNvPr id="4" name="Grafik 3">
            <a:extLst>
              <a:ext uri="{FF2B5EF4-FFF2-40B4-BE49-F238E27FC236}">
                <a16:creationId xmlns:a16="http://schemas.microsoft.com/office/drawing/2014/main" id="{F3C09F77-F363-4729-B412-05CC288438DD}"/>
              </a:ext>
            </a:extLst>
          </p:cNvPr>
          <p:cNvPicPr>
            <a:picLocks noChangeAspect="1"/>
          </p:cNvPicPr>
          <p:nvPr/>
        </p:nvPicPr>
        <p:blipFill>
          <a:blip r:embed="rId3"/>
          <a:stretch>
            <a:fillRect/>
          </a:stretch>
        </p:blipFill>
        <p:spPr>
          <a:xfrm>
            <a:off x="645740" y="1124744"/>
            <a:ext cx="7856951" cy="4420386"/>
          </a:xfrm>
          <a:prstGeom prst="rect">
            <a:avLst/>
          </a:prstGeom>
        </p:spPr>
      </p:pic>
    </p:spTree>
    <p:extLst>
      <p:ext uri="{BB962C8B-B14F-4D97-AF65-F5344CB8AC3E}">
        <p14:creationId xmlns:p14="http://schemas.microsoft.com/office/powerpoint/2010/main" val="2966008457"/>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a:bodyPr>
          <a:lstStyle/>
          <a:p>
            <a:r>
              <a:rPr lang="de-DE" dirty="0"/>
              <a:t>Beispiele aus dem Alkohol-Quiz</a:t>
            </a:r>
            <a:endParaRPr lang="de-DE" i="1" dirty="0">
              <a:solidFill>
                <a:schemeClr val="tx1"/>
              </a:solidFill>
            </a:endParaRPr>
          </a:p>
        </p:txBody>
      </p:sp>
      <p:pic>
        <p:nvPicPr>
          <p:cNvPr id="5" name="Grafik 4">
            <a:extLst>
              <a:ext uri="{FF2B5EF4-FFF2-40B4-BE49-F238E27FC236}">
                <a16:creationId xmlns:a16="http://schemas.microsoft.com/office/drawing/2014/main" id="{D0F92C77-C026-44F2-805C-1384A0AFCF34}"/>
              </a:ext>
            </a:extLst>
          </p:cNvPr>
          <p:cNvPicPr>
            <a:picLocks noChangeAspect="1"/>
          </p:cNvPicPr>
          <p:nvPr/>
        </p:nvPicPr>
        <p:blipFill>
          <a:blip r:embed="rId3"/>
          <a:stretch>
            <a:fillRect/>
          </a:stretch>
        </p:blipFill>
        <p:spPr>
          <a:xfrm>
            <a:off x="493779" y="1124744"/>
            <a:ext cx="8156442" cy="4389246"/>
          </a:xfrm>
          <a:prstGeom prst="rect">
            <a:avLst/>
          </a:prstGeom>
        </p:spPr>
      </p:pic>
    </p:spTree>
    <p:extLst>
      <p:ext uri="{BB962C8B-B14F-4D97-AF65-F5344CB8AC3E}">
        <p14:creationId xmlns:p14="http://schemas.microsoft.com/office/powerpoint/2010/main" val="1953035644"/>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a:bodyPr>
          <a:lstStyle/>
          <a:p>
            <a:r>
              <a:rPr lang="de-DE" dirty="0"/>
              <a:t>Beispiele aus dem Medikamenten-Quiz</a:t>
            </a:r>
            <a:endParaRPr lang="de-DE" i="1" dirty="0">
              <a:solidFill>
                <a:schemeClr val="tx1"/>
              </a:solidFill>
            </a:endParaRPr>
          </a:p>
        </p:txBody>
      </p:sp>
      <p:pic>
        <p:nvPicPr>
          <p:cNvPr id="4" name="Grafik 3">
            <a:extLst>
              <a:ext uri="{FF2B5EF4-FFF2-40B4-BE49-F238E27FC236}">
                <a16:creationId xmlns:a16="http://schemas.microsoft.com/office/drawing/2014/main" id="{9B91837B-4549-4258-81B7-D2B7B2ABB1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234" y="1198675"/>
            <a:ext cx="5947532" cy="4460649"/>
          </a:xfrm>
          <a:prstGeom prst="rect">
            <a:avLst/>
          </a:prstGeom>
          <a:effectLst>
            <a:outerShdw blurRad="50800" dist="50800" dir="5400000" algn="ctr" rotWithShape="0">
              <a:schemeClr val="bg2"/>
            </a:outerShdw>
          </a:effectLst>
        </p:spPr>
      </p:pic>
    </p:spTree>
    <p:extLst>
      <p:ext uri="{BB962C8B-B14F-4D97-AF65-F5344CB8AC3E}">
        <p14:creationId xmlns:p14="http://schemas.microsoft.com/office/powerpoint/2010/main" val="788603364"/>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a:bodyPr>
          <a:lstStyle/>
          <a:p>
            <a:r>
              <a:rPr lang="de-DE" dirty="0"/>
              <a:t>Beispiele aus dem Medikamenten-Quiz</a:t>
            </a:r>
            <a:endParaRPr lang="de-DE" i="1" dirty="0">
              <a:solidFill>
                <a:schemeClr val="tx1"/>
              </a:solidFill>
            </a:endParaRPr>
          </a:p>
        </p:txBody>
      </p:sp>
      <p:pic>
        <p:nvPicPr>
          <p:cNvPr id="5" name="Grafik 4">
            <a:extLst>
              <a:ext uri="{FF2B5EF4-FFF2-40B4-BE49-F238E27FC236}">
                <a16:creationId xmlns:a16="http://schemas.microsoft.com/office/drawing/2014/main" id="{38651A18-EC33-4FE0-92D6-84C773A76884}"/>
              </a:ext>
            </a:extLst>
          </p:cNvPr>
          <p:cNvPicPr>
            <a:picLocks noChangeAspect="1"/>
          </p:cNvPicPr>
          <p:nvPr/>
        </p:nvPicPr>
        <p:blipFill>
          <a:blip r:embed="rId3"/>
          <a:stretch>
            <a:fillRect/>
          </a:stretch>
        </p:blipFill>
        <p:spPr>
          <a:xfrm>
            <a:off x="473574" y="1322961"/>
            <a:ext cx="8196852" cy="3922922"/>
          </a:xfrm>
          <a:prstGeom prst="rect">
            <a:avLst/>
          </a:prstGeom>
        </p:spPr>
      </p:pic>
    </p:spTree>
    <p:extLst>
      <p:ext uri="{BB962C8B-B14F-4D97-AF65-F5344CB8AC3E}">
        <p14:creationId xmlns:p14="http://schemas.microsoft.com/office/powerpoint/2010/main" val="3726415009"/>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a:bodyPr>
          <a:lstStyle/>
          <a:p>
            <a:r>
              <a:rPr lang="de-DE" dirty="0"/>
              <a:t>Beispiele aus dem Medikamenten-Quiz</a:t>
            </a:r>
            <a:endParaRPr lang="de-DE" i="1" dirty="0">
              <a:solidFill>
                <a:schemeClr val="tx1"/>
              </a:solidFill>
            </a:endParaRPr>
          </a:p>
        </p:txBody>
      </p:sp>
      <p:pic>
        <p:nvPicPr>
          <p:cNvPr id="4" name="Grafik 3">
            <a:extLst>
              <a:ext uri="{FF2B5EF4-FFF2-40B4-BE49-F238E27FC236}">
                <a16:creationId xmlns:a16="http://schemas.microsoft.com/office/drawing/2014/main" id="{B0991A77-DE59-41D1-8132-82EF64A943CC}"/>
              </a:ext>
            </a:extLst>
          </p:cNvPr>
          <p:cNvPicPr>
            <a:picLocks noChangeAspect="1"/>
          </p:cNvPicPr>
          <p:nvPr/>
        </p:nvPicPr>
        <p:blipFill>
          <a:blip r:embed="rId3"/>
          <a:stretch>
            <a:fillRect/>
          </a:stretch>
        </p:blipFill>
        <p:spPr>
          <a:xfrm>
            <a:off x="760256" y="1236125"/>
            <a:ext cx="7589307" cy="4385750"/>
          </a:xfrm>
          <a:prstGeom prst="rect">
            <a:avLst/>
          </a:prstGeom>
        </p:spPr>
      </p:pic>
    </p:spTree>
    <p:extLst>
      <p:ext uri="{BB962C8B-B14F-4D97-AF65-F5344CB8AC3E}">
        <p14:creationId xmlns:p14="http://schemas.microsoft.com/office/powerpoint/2010/main" val="2200789520"/>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a:bodyPr>
          <a:lstStyle/>
          <a:p>
            <a:r>
              <a:rPr lang="de-DE" dirty="0"/>
              <a:t>Beispiele aus dem Medikamenten-Quiz</a:t>
            </a:r>
            <a:endParaRPr lang="de-DE" i="1" dirty="0">
              <a:solidFill>
                <a:schemeClr val="tx1"/>
              </a:solidFill>
            </a:endParaRPr>
          </a:p>
        </p:txBody>
      </p:sp>
      <p:pic>
        <p:nvPicPr>
          <p:cNvPr id="5" name="Grafik 4">
            <a:extLst>
              <a:ext uri="{FF2B5EF4-FFF2-40B4-BE49-F238E27FC236}">
                <a16:creationId xmlns:a16="http://schemas.microsoft.com/office/drawing/2014/main" id="{AFF91AA6-269A-4796-AE3E-27B40C37FDFE}"/>
              </a:ext>
            </a:extLst>
          </p:cNvPr>
          <p:cNvPicPr>
            <a:picLocks noChangeAspect="1"/>
          </p:cNvPicPr>
          <p:nvPr/>
        </p:nvPicPr>
        <p:blipFill>
          <a:blip r:embed="rId3"/>
          <a:stretch>
            <a:fillRect/>
          </a:stretch>
        </p:blipFill>
        <p:spPr>
          <a:xfrm>
            <a:off x="867266" y="1057894"/>
            <a:ext cx="7409468" cy="4586180"/>
          </a:xfrm>
          <a:prstGeom prst="rect">
            <a:avLst/>
          </a:prstGeom>
        </p:spPr>
      </p:pic>
    </p:spTree>
    <p:extLst>
      <p:ext uri="{BB962C8B-B14F-4D97-AF65-F5344CB8AC3E}">
        <p14:creationId xmlns:p14="http://schemas.microsoft.com/office/powerpoint/2010/main" val="2125421535"/>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a:bodyPr>
          <a:lstStyle/>
          <a:p>
            <a:r>
              <a:rPr lang="de-DE" dirty="0"/>
              <a:t>Beispiele aus dem Medikamenten-Quiz</a:t>
            </a:r>
            <a:endParaRPr lang="de-DE" i="1" dirty="0">
              <a:solidFill>
                <a:schemeClr val="tx1"/>
              </a:solidFill>
            </a:endParaRPr>
          </a:p>
        </p:txBody>
      </p:sp>
      <p:pic>
        <p:nvPicPr>
          <p:cNvPr id="4" name="Grafik 3">
            <a:extLst>
              <a:ext uri="{FF2B5EF4-FFF2-40B4-BE49-F238E27FC236}">
                <a16:creationId xmlns:a16="http://schemas.microsoft.com/office/drawing/2014/main" id="{B49AF57E-61CC-4084-B4FF-D852D702EFA8}"/>
              </a:ext>
            </a:extLst>
          </p:cNvPr>
          <p:cNvPicPr>
            <a:picLocks noChangeAspect="1"/>
          </p:cNvPicPr>
          <p:nvPr/>
        </p:nvPicPr>
        <p:blipFill>
          <a:blip r:embed="rId3"/>
          <a:stretch>
            <a:fillRect/>
          </a:stretch>
        </p:blipFill>
        <p:spPr>
          <a:xfrm>
            <a:off x="803042" y="1022831"/>
            <a:ext cx="7503736" cy="4671969"/>
          </a:xfrm>
          <a:prstGeom prst="rect">
            <a:avLst/>
          </a:prstGeom>
        </p:spPr>
      </p:pic>
    </p:spTree>
    <p:extLst>
      <p:ext uri="{BB962C8B-B14F-4D97-AF65-F5344CB8AC3E}">
        <p14:creationId xmlns:p14="http://schemas.microsoft.com/office/powerpoint/2010/main" val="2683226951"/>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a:bodyPr>
          <a:lstStyle/>
          <a:p>
            <a:r>
              <a:rPr lang="de-DE" dirty="0"/>
              <a:t>Beispiele aus dem Medikamenten-Quiz</a:t>
            </a:r>
            <a:endParaRPr lang="de-DE" i="1" dirty="0">
              <a:solidFill>
                <a:schemeClr val="tx1"/>
              </a:solidFill>
            </a:endParaRPr>
          </a:p>
        </p:txBody>
      </p:sp>
      <p:pic>
        <p:nvPicPr>
          <p:cNvPr id="5" name="Grafik 4">
            <a:extLst>
              <a:ext uri="{FF2B5EF4-FFF2-40B4-BE49-F238E27FC236}">
                <a16:creationId xmlns:a16="http://schemas.microsoft.com/office/drawing/2014/main" id="{6C1318B0-5F95-4FB4-9095-4033E13225B2}"/>
              </a:ext>
            </a:extLst>
          </p:cNvPr>
          <p:cNvPicPr>
            <a:picLocks noChangeAspect="1"/>
          </p:cNvPicPr>
          <p:nvPr/>
        </p:nvPicPr>
        <p:blipFill>
          <a:blip r:embed="rId3"/>
          <a:stretch>
            <a:fillRect/>
          </a:stretch>
        </p:blipFill>
        <p:spPr>
          <a:xfrm>
            <a:off x="782425" y="1244178"/>
            <a:ext cx="7390614" cy="4056976"/>
          </a:xfrm>
          <a:prstGeom prst="rect">
            <a:avLst/>
          </a:prstGeom>
        </p:spPr>
      </p:pic>
    </p:spTree>
    <p:extLst>
      <p:ext uri="{BB962C8B-B14F-4D97-AF65-F5344CB8AC3E}">
        <p14:creationId xmlns:p14="http://schemas.microsoft.com/office/powerpoint/2010/main" val="2324595268"/>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a:bodyPr>
          <a:lstStyle/>
          <a:p>
            <a:r>
              <a:rPr lang="de-DE" dirty="0"/>
              <a:t>Kontakt</a:t>
            </a:r>
            <a:endParaRPr lang="de-DE" i="1" dirty="0">
              <a:solidFill>
                <a:schemeClr val="tx1"/>
              </a:solidFill>
            </a:endParaRPr>
          </a:p>
        </p:txBody>
      </p:sp>
      <p:sp>
        <p:nvSpPr>
          <p:cNvPr id="5" name="Rechteck 8">
            <a:extLst>
              <a:ext uri="{FF2B5EF4-FFF2-40B4-BE49-F238E27FC236}">
                <a16:creationId xmlns:a16="http://schemas.microsoft.com/office/drawing/2014/main" id="{45FAD3EE-02C3-465D-A571-CF47A8BD9A9F}"/>
              </a:ext>
            </a:extLst>
          </p:cNvPr>
          <p:cNvSpPr>
            <a:spLocks noChangeArrowheads="1"/>
          </p:cNvSpPr>
          <p:nvPr/>
        </p:nvSpPr>
        <p:spPr bwMode="auto">
          <a:xfrm>
            <a:off x="4667548" y="1287035"/>
            <a:ext cx="4224799" cy="4283930"/>
          </a:xfrm>
          <a:prstGeom prst="rect">
            <a:avLst/>
          </a:prstGeom>
          <a:solidFill>
            <a:schemeClr val="bg1"/>
          </a:solidFill>
          <a:ln w="9525">
            <a:noFill/>
            <a:miter lim="800000"/>
            <a:headEnd/>
            <a:tailEnd/>
          </a:ln>
          <a:effectLst>
            <a:outerShdw blurRad="63500" sx="102000" sy="102000" algn="ctr" rotWithShape="0">
              <a:prstClr val="black">
                <a:alpha val="40000"/>
              </a:prstClr>
            </a:outerShdw>
          </a:effectLst>
        </p:spPr>
        <p:txBody>
          <a:bodyPr wrap="square">
            <a:spAutoFit/>
          </a:bodyPr>
          <a:lstStyle/>
          <a:p>
            <a:pPr algn="l">
              <a:lnSpc>
                <a:spcPct val="110000"/>
              </a:lnSpc>
            </a:pPr>
            <a:r>
              <a:rPr lang="de-DE" sz="1800" dirty="0">
                <a:latin typeface="Calibri" pitchFamily="34" charset="0"/>
                <a:cs typeface="Calibri" pitchFamily="34" charset="0"/>
              </a:rPr>
              <a:t>Landesfachstelle Prävention</a:t>
            </a:r>
          </a:p>
          <a:p>
            <a:pPr algn="l">
              <a:lnSpc>
                <a:spcPct val="110000"/>
              </a:lnSpc>
            </a:pPr>
            <a:r>
              <a:rPr lang="de-DE" sz="1800" dirty="0">
                <a:latin typeface="Calibri" pitchFamily="34" charset="0"/>
                <a:cs typeface="Calibri" pitchFamily="34" charset="0"/>
              </a:rPr>
              <a:t>der Suchtkooperation NRW</a:t>
            </a:r>
          </a:p>
          <a:p>
            <a:pPr algn="l">
              <a:lnSpc>
                <a:spcPct val="110000"/>
              </a:lnSpc>
            </a:pPr>
            <a:endParaRPr lang="de-DE" sz="1000" dirty="0">
              <a:latin typeface="Calibri" pitchFamily="34" charset="0"/>
              <a:cs typeface="Calibri" pitchFamily="34" charset="0"/>
            </a:endParaRPr>
          </a:p>
          <a:p>
            <a:pPr algn="l">
              <a:lnSpc>
                <a:spcPct val="110000"/>
              </a:lnSpc>
            </a:pPr>
            <a:r>
              <a:rPr lang="de-DE" sz="1800" dirty="0" err="1">
                <a:latin typeface="Calibri" pitchFamily="34" charset="0"/>
                <a:cs typeface="Calibri" pitchFamily="34" charset="0"/>
              </a:rPr>
              <a:t>ginko</a:t>
            </a:r>
            <a:r>
              <a:rPr lang="de-DE" sz="1800" dirty="0">
                <a:latin typeface="Calibri" pitchFamily="34" charset="0"/>
                <a:cs typeface="Calibri" pitchFamily="34" charset="0"/>
              </a:rPr>
              <a:t> Stiftung für Prävention </a:t>
            </a:r>
          </a:p>
          <a:p>
            <a:pPr algn="l">
              <a:lnSpc>
                <a:spcPct val="110000"/>
              </a:lnSpc>
              <a:spcBef>
                <a:spcPts val="600"/>
              </a:spcBef>
            </a:pPr>
            <a:endParaRPr lang="de-DE" sz="1800" dirty="0">
              <a:latin typeface="Calibri" pitchFamily="34" charset="0"/>
              <a:cs typeface="Calibri" pitchFamily="34" charset="0"/>
            </a:endParaRPr>
          </a:p>
          <a:p>
            <a:pPr algn="l">
              <a:lnSpc>
                <a:spcPct val="110000"/>
              </a:lnSpc>
              <a:spcBef>
                <a:spcPts val="600"/>
              </a:spcBef>
            </a:pPr>
            <a:r>
              <a:rPr lang="de-DE" sz="1800" dirty="0">
                <a:latin typeface="Calibri" pitchFamily="34" charset="0"/>
                <a:cs typeface="Calibri" pitchFamily="34" charset="0"/>
              </a:rPr>
              <a:t>Julia Beus</a:t>
            </a:r>
          </a:p>
          <a:p>
            <a:pPr algn="l">
              <a:lnSpc>
                <a:spcPct val="110000"/>
              </a:lnSpc>
              <a:spcBef>
                <a:spcPts val="600"/>
              </a:spcBef>
            </a:pPr>
            <a:r>
              <a:rPr lang="de-DE" sz="1800" dirty="0">
                <a:latin typeface="Calibri" pitchFamily="34" charset="0"/>
                <a:cs typeface="Calibri" pitchFamily="34" charset="0"/>
              </a:rPr>
              <a:t>Projektkoordination „Stark bleiben“</a:t>
            </a:r>
          </a:p>
          <a:p>
            <a:pPr algn="l">
              <a:lnSpc>
                <a:spcPct val="110000"/>
              </a:lnSpc>
              <a:spcBef>
                <a:spcPts val="600"/>
              </a:spcBef>
            </a:pPr>
            <a:r>
              <a:rPr lang="de-DE" sz="1800" dirty="0">
                <a:latin typeface="Calibri" pitchFamily="34" charset="0"/>
                <a:cs typeface="Calibri" pitchFamily="34" charset="0"/>
              </a:rPr>
              <a:t>Tel.: 0208 30069-50 </a:t>
            </a:r>
          </a:p>
          <a:p>
            <a:pPr algn="l">
              <a:lnSpc>
                <a:spcPct val="110000"/>
              </a:lnSpc>
              <a:spcBef>
                <a:spcPts val="600"/>
              </a:spcBef>
            </a:pPr>
            <a:r>
              <a:rPr lang="de-DE" sz="1800" dirty="0">
                <a:latin typeface="Calibri" pitchFamily="34" charset="0"/>
                <a:cs typeface="Calibri" pitchFamily="34" charset="0"/>
              </a:rPr>
              <a:t>Mobil: 0152 - 536 77 550</a:t>
            </a:r>
          </a:p>
          <a:p>
            <a:pPr algn="l">
              <a:lnSpc>
                <a:spcPct val="110000"/>
              </a:lnSpc>
              <a:spcBef>
                <a:spcPts val="600"/>
              </a:spcBef>
            </a:pPr>
            <a:r>
              <a:rPr lang="de-DE" sz="1800" dirty="0">
                <a:latin typeface="Calibri" pitchFamily="34" charset="0"/>
                <a:cs typeface="Calibri" pitchFamily="34" charset="0"/>
              </a:rPr>
              <a:t>E-Mail: j.beus@ginko-stiftung.de </a:t>
            </a:r>
          </a:p>
          <a:p>
            <a:pPr algn="l">
              <a:lnSpc>
                <a:spcPct val="110000"/>
              </a:lnSpc>
              <a:spcBef>
                <a:spcPts val="600"/>
              </a:spcBef>
            </a:pPr>
            <a:endParaRPr lang="de-DE" sz="1800" dirty="0">
              <a:solidFill>
                <a:srgbClr val="822A44"/>
              </a:solidFill>
              <a:latin typeface="Calibri" pitchFamily="34" charset="0"/>
              <a:cs typeface="Calibri" pitchFamily="34" charset="0"/>
            </a:endParaRPr>
          </a:p>
          <a:p>
            <a:pPr algn="l">
              <a:lnSpc>
                <a:spcPct val="110000"/>
              </a:lnSpc>
              <a:spcBef>
                <a:spcPts val="0"/>
              </a:spcBef>
            </a:pPr>
            <a:r>
              <a:rPr lang="de-DE" sz="2400" dirty="0">
                <a:solidFill>
                  <a:srgbClr val="822A44"/>
                </a:solidFill>
                <a:latin typeface="Calibri" pitchFamily="34" charset="0"/>
                <a:cs typeface="Calibri" pitchFamily="34" charset="0"/>
              </a:rPr>
              <a:t>www.starkbleiben.nrw.de</a:t>
            </a:r>
          </a:p>
        </p:txBody>
      </p:sp>
      <p:pic>
        <p:nvPicPr>
          <p:cNvPr id="6" name="Grafik 5">
            <a:extLst>
              <a:ext uri="{FF2B5EF4-FFF2-40B4-BE49-F238E27FC236}">
                <a16:creationId xmlns:a16="http://schemas.microsoft.com/office/drawing/2014/main" id="{3264C019-E171-47E9-8876-00BD889E9B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86305"/>
            <a:ext cx="4283075" cy="5764863"/>
          </a:xfrm>
          <a:prstGeom prst="rect">
            <a:avLst/>
          </a:prstGeom>
        </p:spPr>
      </p:pic>
    </p:spTree>
    <p:extLst>
      <p:ext uri="{BB962C8B-B14F-4D97-AF65-F5344CB8AC3E}">
        <p14:creationId xmlns:p14="http://schemas.microsoft.com/office/powerpoint/2010/main" val="3108207449"/>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2BEE12AF-CB76-41D5-9874-207554A0F33A}"/>
              </a:ext>
            </a:extLst>
          </p:cNvPr>
          <p:cNvSpPr>
            <a:spLocks noGrp="1"/>
          </p:cNvSpPr>
          <p:nvPr>
            <p:ph idx="1"/>
          </p:nvPr>
        </p:nvSpPr>
        <p:spPr>
          <a:xfrm>
            <a:off x="744910" y="1481083"/>
            <a:ext cx="7620000" cy="4391000"/>
          </a:xfrm>
        </p:spPr>
        <p:txBody>
          <a:bodyPr/>
          <a:lstStyle/>
          <a:p>
            <a:pPr>
              <a:buFont typeface="Wingdings" panose="05000000000000000000" pitchFamily="2" charset="2"/>
              <a:buChar char="§"/>
            </a:pPr>
            <a:r>
              <a:rPr lang="de-DE" sz="1800" dirty="0"/>
              <a:t>Zielgruppe: ältere Menschen und deren Angehörige</a:t>
            </a:r>
          </a:p>
          <a:p>
            <a:pPr>
              <a:buFont typeface="Wingdings" panose="05000000000000000000" pitchFamily="2" charset="2"/>
              <a:buChar char="§"/>
            </a:pPr>
            <a:r>
              <a:rPr lang="de-DE" sz="1800" dirty="0"/>
              <a:t>Sensibilisierung/Information über Risiken und Gefahren des Konsums von Alkohol und bei der Einnahme von Medikamenten im Alter</a:t>
            </a:r>
          </a:p>
          <a:p>
            <a:pPr marL="0" indent="0">
              <a:buNone/>
            </a:pPr>
            <a:r>
              <a:rPr lang="de-DE" sz="1800" dirty="0"/>
              <a:t> = ohne erhobenen Zeigefinger</a:t>
            </a:r>
          </a:p>
          <a:p>
            <a:pPr marL="0" indent="0">
              <a:buNone/>
            </a:pPr>
            <a:r>
              <a:rPr lang="de-DE" sz="1800" dirty="0"/>
              <a:t> = ohne Abstinenz zu propagieren</a:t>
            </a:r>
          </a:p>
          <a:p>
            <a:pPr>
              <a:buFont typeface="Wingdings" panose="05000000000000000000" pitchFamily="2" charset="2"/>
              <a:buChar char="§"/>
            </a:pPr>
            <a:r>
              <a:rPr lang="de-DE" sz="1800" dirty="0"/>
              <a:t>regionale Vernetzung mit kommunalen Kooperationspartner*innen aus der Seniorenarbeit und Altenhilfe</a:t>
            </a:r>
          </a:p>
          <a:p>
            <a:pPr>
              <a:buFont typeface="Wingdings" panose="05000000000000000000" pitchFamily="2" charset="2"/>
              <a:buChar char="§"/>
            </a:pPr>
            <a:r>
              <a:rPr lang="de-DE" sz="1800" dirty="0"/>
              <a:t>Qualifizierung von Multiplikator*innen aus der Altenhilfe zur Ansprache riskant konsumierender Älterer</a:t>
            </a:r>
          </a:p>
          <a:p>
            <a:pPr marL="0" indent="0">
              <a:buNone/>
            </a:pPr>
            <a:endParaRPr lang="de-DE" sz="1800" dirty="0"/>
          </a:p>
        </p:txBody>
      </p:sp>
      <p:sp>
        <p:nvSpPr>
          <p:cNvPr id="3" name="Titel 1"/>
          <p:cNvSpPr>
            <a:spLocks noGrp="1"/>
          </p:cNvSpPr>
          <p:nvPr>
            <p:ph type="title"/>
          </p:nvPr>
        </p:nvSpPr>
        <p:spPr/>
        <p:txBody>
          <a:bodyPr>
            <a:normAutofit/>
          </a:bodyPr>
          <a:lstStyle/>
          <a:p>
            <a:r>
              <a:rPr lang="de-DE" dirty="0"/>
              <a:t>Ziele der Kampagne </a:t>
            </a:r>
            <a:r>
              <a:rPr lang="de-DE" i="1" dirty="0"/>
              <a:t>Stark bleiben</a:t>
            </a:r>
            <a:endParaRPr lang="de-DE" i="1" dirty="0">
              <a:solidFill>
                <a:schemeClr val="tx1"/>
              </a:solidFill>
            </a:endParaRPr>
          </a:p>
        </p:txBody>
      </p:sp>
    </p:spTree>
    <p:extLst>
      <p:ext uri="{BB962C8B-B14F-4D97-AF65-F5344CB8AC3E}">
        <p14:creationId xmlns:p14="http://schemas.microsoft.com/office/powerpoint/2010/main" val="3112287075"/>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a:bodyPr>
          <a:lstStyle/>
          <a:p>
            <a:r>
              <a:rPr lang="de-DE" dirty="0"/>
              <a:t>Bildmotive</a:t>
            </a:r>
            <a:endParaRPr lang="de-DE" i="1" dirty="0">
              <a:solidFill>
                <a:schemeClr val="tx1"/>
              </a:solidFill>
            </a:endParaRPr>
          </a:p>
        </p:txBody>
      </p:sp>
      <p:pic>
        <p:nvPicPr>
          <p:cNvPr id="5" name="Inhaltsplatzhalter 4">
            <a:extLst>
              <a:ext uri="{FF2B5EF4-FFF2-40B4-BE49-F238E27FC236}">
                <a16:creationId xmlns:a16="http://schemas.microsoft.com/office/drawing/2014/main" id="{E0F9BC40-C6FA-4B13-A152-1EC7629FBC00}"/>
              </a:ext>
            </a:extLst>
          </p:cNvPr>
          <p:cNvPicPr>
            <a:picLocks noGrp="1" noChangeAspect="1"/>
          </p:cNvPicPr>
          <p:nvPr>
            <p:ph idx="1"/>
          </p:nvPr>
        </p:nvPicPr>
        <p:blipFill>
          <a:blip r:embed="rId3"/>
          <a:stretch>
            <a:fillRect/>
          </a:stretch>
        </p:blipFill>
        <p:spPr>
          <a:xfrm>
            <a:off x="242460" y="1036174"/>
            <a:ext cx="5120695" cy="3233086"/>
          </a:xfrm>
          <a:prstGeom prst="rect">
            <a:avLst/>
          </a:prstGeom>
        </p:spPr>
      </p:pic>
      <p:pic>
        <p:nvPicPr>
          <p:cNvPr id="6" name="Grafik 5">
            <a:extLst>
              <a:ext uri="{FF2B5EF4-FFF2-40B4-BE49-F238E27FC236}">
                <a16:creationId xmlns:a16="http://schemas.microsoft.com/office/drawing/2014/main" id="{510B3867-DE9B-403B-9AD7-8E1A57180E72}"/>
              </a:ext>
            </a:extLst>
          </p:cNvPr>
          <p:cNvPicPr>
            <a:picLocks noChangeAspect="1"/>
          </p:cNvPicPr>
          <p:nvPr/>
        </p:nvPicPr>
        <p:blipFill>
          <a:blip r:embed="rId4"/>
          <a:stretch>
            <a:fillRect/>
          </a:stretch>
        </p:blipFill>
        <p:spPr>
          <a:xfrm>
            <a:off x="6167391" y="1797774"/>
            <a:ext cx="2821373" cy="3824528"/>
          </a:xfrm>
          <a:prstGeom prst="rect">
            <a:avLst/>
          </a:prstGeom>
          <a:ln>
            <a:solidFill>
              <a:schemeClr val="bg2"/>
            </a:solidFill>
          </a:ln>
        </p:spPr>
      </p:pic>
      <p:pic>
        <p:nvPicPr>
          <p:cNvPr id="7" name="Grafik 6">
            <a:extLst>
              <a:ext uri="{FF2B5EF4-FFF2-40B4-BE49-F238E27FC236}">
                <a16:creationId xmlns:a16="http://schemas.microsoft.com/office/drawing/2014/main" id="{972BA4E2-75AB-4C44-A3DA-C04B528A33FA}"/>
              </a:ext>
            </a:extLst>
          </p:cNvPr>
          <p:cNvPicPr>
            <a:picLocks noChangeAspect="1"/>
          </p:cNvPicPr>
          <p:nvPr/>
        </p:nvPicPr>
        <p:blipFill>
          <a:blip r:embed="rId5"/>
          <a:stretch>
            <a:fillRect/>
          </a:stretch>
        </p:blipFill>
        <p:spPr>
          <a:xfrm>
            <a:off x="3451554" y="3507659"/>
            <a:ext cx="2706410" cy="3246646"/>
          </a:xfrm>
          <a:prstGeom prst="rect">
            <a:avLst/>
          </a:prstGeom>
          <a:ln>
            <a:solidFill>
              <a:schemeClr val="bg2"/>
            </a:solidFill>
          </a:ln>
        </p:spPr>
      </p:pic>
    </p:spTree>
    <p:extLst>
      <p:ext uri="{BB962C8B-B14F-4D97-AF65-F5344CB8AC3E}">
        <p14:creationId xmlns:p14="http://schemas.microsoft.com/office/powerpoint/2010/main" val="3405113421"/>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a:bodyPr>
          <a:lstStyle/>
          <a:p>
            <a:r>
              <a:rPr lang="de-DE" dirty="0"/>
              <a:t>Plakatmotive</a:t>
            </a:r>
            <a:endParaRPr lang="de-DE" i="1" dirty="0">
              <a:solidFill>
                <a:schemeClr val="tx1"/>
              </a:solidFill>
            </a:endParaRPr>
          </a:p>
        </p:txBody>
      </p:sp>
      <p:pic>
        <p:nvPicPr>
          <p:cNvPr id="8" name="Inhaltsplatzhalter 7" descr="Ein Bild, das Gras, draußen, Text, Baum enthält.&#10;&#10;Automatisch generierte Beschreibung">
            <a:extLst>
              <a:ext uri="{FF2B5EF4-FFF2-40B4-BE49-F238E27FC236}">
                <a16:creationId xmlns:a16="http://schemas.microsoft.com/office/drawing/2014/main" id="{4A510C85-4FF9-40E5-A397-2A49E85BD95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4549" y="1395167"/>
            <a:ext cx="2883679" cy="4077611"/>
          </a:xfrm>
          <a:prstGeom prst="rect">
            <a:avLst/>
          </a:prstGeom>
          <a:solidFill>
            <a:srgbClr val="FFFFFF">
              <a:shade val="85000"/>
            </a:srgbClr>
          </a:solidFill>
          <a:ln w="31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a:extLst>
              <a:ext uri="{FF2B5EF4-FFF2-40B4-BE49-F238E27FC236}">
                <a16:creationId xmlns:a16="http://schemas.microsoft.com/office/drawing/2014/main" id="{FEC8A506-0631-4281-89FC-A1A483B33C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3323" y="1395166"/>
            <a:ext cx="2883173" cy="4077612"/>
          </a:xfrm>
          <a:prstGeom prst="rect">
            <a:avLst/>
          </a:prstGeom>
          <a:no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9" descr="Ein Bild, das Person, Wassersport enthält.&#10;&#10;Automatisch generierte Beschreibung">
            <a:extLst>
              <a:ext uri="{FF2B5EF4-FFF2-40B4-BE49-F238E27FC236}">
                <a16:creationId xmlns:a16="http://schemas.microsoft.com/office/drawing/2014/main" id="{BABF19FA-F005-43DF-A36A-76AE515BD5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278" y="1394584"/>
            <a:ext cx="2883173" cy="4078194"/>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95534461"/>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a:bodyPr>
          <a:lstStyle/>
          <a:p>
            <a:r>
              <a:rPr lang="de-DE" dirty="0"/>
              <a:t>Werbeartikel</a:t>
            </a:r>
            <a:endParaRPr lang="de-DE" i="1" dirty="0">
              <a:solidFill>
                <a:schemeClr val="tx1"/>
              </a:solidFill>
            </a:endParaRPr>
          </a:p>
        </p:txBody>
      </p:sp>
      <p:pic>
        <p:nvPicPr>
          <p:cNvPr id="11" name="Grafik 10" descr="Ein Bild, das Text, Visitenkarte enthält.&#10;&#10;Automatisch generierte Beschreibung">
            <a:extLst>
              <a:ext uri="{FF2B5EF4-FFF2-40B4-BE49-F238E27FC236}">
                <a16:creationId xmlns:a16="http://schemas.microsoft.com/office/drawing/2014/main" id="{858DA097-6176-4561-A3D9-A1E7046849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0" t="10844" r="8934" b="5454"/>
          <a:stretch/>
        </p:blipFill>
        <p:spPr>
          <a:xfrm rot="856822">
            <a:off x="4203488" y="1677401"/>
            <a:ext cx="4194373" cy="2943077"/>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D8BF90B0-9B2B-45CA-98B6-5321414E15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527" b="26928"/>
          <a:stretch/>
        </p:blipFill>
        <p:spPr>
          <a:xfrm rot="175027">
            <a:off x="1867425" y="3429708"/>
            <a:ext cx="2475944" cy="2236886"/>
          </a:xfrm>
          <a:prstGeom prst="rect">
            <a:avLst/>
          </a:prstGeom>
        </p:spPr>
      </p:pic>
      <p:pic>
        <p:nvPicPr>
          <p:cNvPr id="13" name="Grafik 12">
            <a:extLst>
              <a:ext uri="{FF2B5EF4-FFF2-40B4-BE49-F238E27FC236}">
                <a16:creationId xmlns:a16="http://schemas.microsoft.com/office/drawing/2014/main" id="{EDAEA2BF-2C32-43B5-81CF-372A210585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58" r="19186"/>
          <a:stretch/>
        </p:blipFill>
        <p:spPr>
          <a:xfrm rot="20889337">
            <a:off x="589806" y="1352107"/>
            <a:ext cx="2444608" cy="2209326"/>
          </a:xfrm>
          <a:prstGeom prst="rect">
            <a:avLst/>
          </a:prstGeom>
        </p:spPr>
      </p:pic>
    </p:spTree>
    <p:extLst>
      <p:ext uri="{BB962C8B-B14F-4D97-AF65-F5344CB8AC3E}">
        <p14:creationId xmlns:p14="http://schemas.microsoft.com/office/powerpoint/2010/main" val="1870355739"/>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enthält.&#10;&#10;Automatisch generierte Beschreibung">
            <a:extLst>
              <a:ext uri="{FF2B5EF4-FFF2-40B4-BE49-F238E27FC236}">
                <a16:creationId xmlns:a16="http://schemas.microsoft.com/office/drawing/2014/main" id="{6231AC7D-945C-46A8-8CB5-86180D4270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33747">
            <a:off x="4959994" y="1579043"/>
            <a:ext cx="3450265" cy="2448130"/>
          </a:xfrm>
          <a:prstGeom prst="rect">
            <a:avLst/>
          </a:prstGeom>
          <a:effectLst>
            <a:outerShdw blurRad="63500" sx="102000" sy="102000" algn="ctr" rotWithShape="0">
              <a:prstClr val="black">
                <a:alpha val="40000"/>
              </a:prstClr>
            </a:outerShdw>
          </a:effectLst>
        </p:spPr>
      </p:pic>
      <p:sp>
        <p:nvSpPr>
          <p:cNvPr id="3" name="Titel 1"/>
          <p:cNvSpPr>
            <a:spLocks noGrp="1"/>
          </p:cNvSpPr>
          <p:nvPr>
            <p:ph type="title"/>
          </p:nvPr>
        </p:nvSpPr>
        <p:spPr/>
        <p:txBody>
          <a:bodyPr>
            <a:normAutofit/>
          </a:bodyPr>
          <a:lstStyle/>
          <a:p>
            <a:r>
              <a:rPr lang="de-DE" dirty="0">
                <a:solidFill>
                  <a:srgbClr val="990033"/>
                </a:solidFill>
              </a:rPr>
              <a:t>Broschüre</a:t>
            </a:r>
            <a:endParaRPr lang="de-DE" i="1" dirty="0">
              <a:solidFill>
                <a:schemeClr val="tx1"/>
              </a:solidFill>
            </a:endParaRPr>
          </a:p>
        </p:txBody>
      </p:sp>
      <p:pic>
        <p:nvPicPr>
          <p:cNvPr id="12" name="Grafik 11">
            <a:extLst>
              <a:ext uri="{FF2B5EF4-FFF2-40B4-BE49-F238E27FC236}">
                <a16:creationId xmlns:a16="http://schemas.microsoft.com/office/drawing/2014/main" id="{D8464A54-C20C-4ABC-A886-D73153B97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112" y="1225378"/>
            <a:ext cx="2679724" cy="3791435"/>
          </a:xfrm>
          <a:prstGeom prst="rect">
            <a:avLst/>
          </a:prstGeom>
          <a:ln>
            <a:noFill/>
          </a:ln>
          <a:effectLst>
            <a:outerShdw blurRad="63500" sx="102000" sy="102000" algn="ctr" rotWithShape="0">
              <a:prstClr val="black">
                <a:alpha val="40000"/>
              </a:prstClr>
            </a:outerShdw>
          </a:effectLst>
        </p:spPr>
      </p:pic>
      <p:pic>
        <p:nvPicPr>
          <p:cNvPr id="6" name="Grafik 5">
            <a:extLst>
              <a:ext uri="{FF2B5EF4-FFF2-40B4-BE49-F238E27FC236}">
                <a16:creationId xmlns:a16="http://schemas.microsoft.com/office/drawing/2014/main" id="{B3417FB3-579D-4AAF-BC73-D8B61E4FF4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30215">
            <a:off x="4865389" y="1974649"/>
            <a:ext cx="3450265" cy="2448130"/>
          </a:xfrm>
          <a:prstGeom prst="rect">
            <a:avLst/>
          </a:prstGeom>
          <a:effectLst>
            <a:outerShdw blurRad="63500" sx="102000" sy="102000" algn="ctr" rotWithShape="0">
              <a:prstClr val="black">
                <a:alpha val="40000"/>
              </a:prstClr>
            </a:outerShdw>
          </a:effectLst>
        </p:spPr>
      </p:pic>
      <p:pic>
        <p:nvPicPr>
          <p:cNvPr id="10" name="Grafik 9" descr="Ein Bild, das Text enthält.&#10;&#10;Automatisch generierte Beschreibung">
            <a:extLst>
              <a:ext uri="{FF2B5EF4-FFF2-40B4-BE49-F238E27FC236}">
                <a16:creationId xmlns:a16="http://schemas.microsoft.com/office/drawing/2014/main" id="{5149F950-4371-4037-9F7B-693D5CA440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65672">
            <a:off x="4712489" y="2399709"/>
            <a:ext cx="3450265" cy="2448130"/>
          </a:xfrm>
          <a:prstGeom prst="rect">
            <a:avLst/>
          </a:prstGeom>
          <a:effectLst>
            <a:outerShdw blurRad="63500" sx="102000" sy="102000" algn="ctr" rotWithShape="0">
              <a:prstClr val="black">
                <a:alpha val="40000"/>
              </a:prstClr>
            </a:outerShdw>
          </a:effectLst>
        </p:spPr>
      </p:pic>
      <p:pic>
        <p:nvPicPr>
          <p:cNvPr id="8" name="Grafik 7">
            <a:extLst>
              <a:ext uri="{FF2B5EF4-FFF2-40B4-BE49-F238E27FC236}">
                <a16:creationId xmlns:a16="http://schemas.microsoft.com/office/drawing/2014/main" id="{01327A33-95B7-4B15-931C-A3DD9A1A86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2535">
            <a:off x="4468097" y="2755069"/>
            <a:ext cx="3450265" cy="244813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69026203"/>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ext, drinnen, Person enthält.&#10;&#10;Automatisch generierte Beschreibung">
            <a:extLst>
              <a:ext uri="{FF2B5EF4-FFF2-40B4-BE49-F238E27FC236}">
                <a16:creationId xmlns:a16="http://schemas.microsoft.com/office/drawing/2014/main" id="{D4489931-0BB7-4933-85B9-876B7933E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6062" y="1015697"/>
            <a:ext cx="1153383" cy="2329783"/>
          </a:xfrm>
          <a:prstGeom prst="rect">
            <a:avLst/>
          </a:prstGeom>
          <a:effectLst>
            <a:outerShdw blurRad="50800" dist="50800" dir="5400000" algn="ctr" rotWithShape="0">
              <a:schemeClr val="bg2"/>
            </a:outerShdw>
          </a:effectLst>
        </p:spPr>
      </p:pic>
      <p:pic>
        <p:nvPicPr>
          <p:cNvPr id="7" name="Grafik 6" descr="Ein Bild, das Text enthält.&#10;&#10;Automatisch generierte Beschreibung">
            <a:extLst>
              <a:ext uri="{FF2B5EF4-FFF2-40B4-BE49-F238E27FC236}">
                <a16:creationId xmlns:a16="http://schemas.microsoft.com/office/drawing/2014/main" id="{62C9DB72-C4D6-44DC-9FF7-463A1A5BC5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20242">
            <a:off x="539603" y="672256"/>
            <a:ext cx="2806657" cy="2806749"/>
          </a:xfrm>
          <a:prstGeom prst="rect">
            <a:avLst/>
          </a:prstGeom>
          <a:effectLst>
            <a:outerShdw blurRad="50800" dist="50800" dir="5400000" algn="ctr" rotWithShape="0">
              <a:schemeClr val="bg2"/>
            </a:outerShdw>
          </a:effectLst>
        </p:spPr>
      </p:pic>
      <p:sp>
        <p:nvSpPr>
          <p:cNvPr id="3" name="Titel 1"/>
          <p:cNvSpPr>
            <a:spLocks noGrp="1"/>
          </p:cNvSpPr>
          <p:nvPr>
            <p:ph type="title"/>
          </p:nvPr>
        </p:nvSpPr>
        <p:spPr/>
        <p:txBody>
          <a:bodyPr>
            <a:normAutofit/>
          </a:bodyPr>
          <a:lstStyle/>
          <a:p>
            <a:r>
              <a:rPr lang="de-DE" dirty="0">
                <a:solidFill>
                  <a:srgbClr val="990033"/>
                </a:solidFill>
              </a:rPr>
              <a:t>	diverse Flyer</a:t>
            </a:r>
            <a:endParaRPr lang="de-DE" i="1" dirty="0">
              <a:solidFill>
                <a:srgbClr val="990033"/>
              </a:solidFill>
            </a:endParaRPr>
          </a:p>
        </p:txBody>
      </p:sp>
      <p:pic>
        <p:nvPicPr>
          <p:cNvPr id="4" name="Grafik 3" descr="Ein Bild, das Text enthält.&#10;&#10;Automatisch generierte Beschreibung">
            <a:extLst>
              <a:ext uri="{FF2B5EF4-FFF2-40B4-BE49-F238E27FC236}">
                <a16:creationId xmlns:a16="http://schemas.microsoft.com/office/drawing/2014/main" id="{D8222BB2-E8AA-4C33-80B4-A6C0C3A848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8078" y="3950801"/>
            <a:ext cx="3495969" cy="2623617"/>
          </a:xfrm>
          <a:prstGeom prst="rect">
            <a:avLst/>
          </a:prstGeom>
          <a:effectLst>
            <a:outerShdw blurRad="50800" dist="50800" dir="5400000" algn="ctr" rotWithShape="0">
              <a:schemeClr val="bg2"/>
            </a:outerShdw>
          </a:effectLst>
        </p:spPr>
      </p:pic>
      <p:pic>
        <p:nvPicPr>
          <p:cNvPr id="5" name="Grafik 4">
            <a:extLst>
              <a:ext uri="{FF2B5EF4-FFF2-40B4-BE49-F238E27FC236}">
                <a16:creationId xmlns:a16="http://schemas.microsoft.com/office/drawing/2014/main" id="{B6954777-9896-4380-8BBD-294D32EEB2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0340" b="13549"/>
          <a:stretch/>
        </p:blipFill>
        <p:spPr>
          <a:xfrm>
            <a:off x="259953" y="4126946"/>
            <a:ext cx="4933026" cy="2447472"/>
          </a:xfrm>
          <a:prstGeom prst="rect">
            <a:avLst/>
          </a:prstGeom>
          <a:effectLst>
            <a:outerShdw blurRad="50800" dist="50800" dir="5400000" algn="ctr" rotWithShape="0">
              <a:schemeClr val="bg2"/>
            </a:outerShdw>
          </a:effectLst>
        </p:spPr>
      </p:pic>
      <p:pic>
        <p:nvPicPr>
          <p:cNvPr id="11" name="Grafik 10" descr="Ein Bild, das Text enthält.&#10;&#10;Automatisch generierte Beschreibung">
            <a:extLst>
              <a:ext uri="{FF2B5EF4-FFF2-40B4-BE49-F238E27FC236}">
                <a16:creationId xmlns:a16="http://schemas.microsoft.com/office/drawing/2014/main" id="{706DB7C3-1256-469E-8790-C9830B127F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2419" y="1509062"/>
            <a:ext cx="1881119" cy="1881277"/>
          </a:xfrm>
          <a:prstGeom prst="rect">
            <a:avLst/>
          </a:prstGeom>
        </p:spPr>
      </p:pic>
    </p:spTree>
    <p:extLst>
      <p:ext uri="{BB962C8B-B14F-4D97-AF65-F5344CB8AC3E}">
        <p14:creationId xmlns:p14="http://schemas.microsoft.com/office/powerpoint/2010/main" val="1517379669"/>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EAC7FA2E-EF26-45D4-9CB0-BC4DB6BF3EE2}"/>
              </a:ext>
            </a:extLst>
          </p:cNvPr>
          <p:cNvSpPr>
            <a:spLocks noGrp="1"/>
          </p:cNvSpPr>
          <p:nvPr>
            <p:ph type="title"/>
          </p:nvPr>
        </p:nvSpPr>
        <p:spPr>
          <a:xfrm>
            <a:off x="648680" y="235774"/>
            <a:ext cx="7846640" cy="936104"/>
          </a:xfrm>
        </p:spPr>
        <p:txBody>
          <a:bodyPr>
            <a:normAutofit/>
          </a:bodyPr>
          <a:lstStyle/>
          <a:p>
            <a:r>
              <a:rPr lang="de-DE" sz="2500" dirty="0">
                <a:solidFill>
                  <a:srgbClr val="990033"/>
                </a:solidFill>
              </a:rPr>
              <a:t>Handlungsleitfaden </a:t>
            </a:r>
            <a:r>
              <a:rPr lang="de-DE" sz="2500" i="1" dirty="0">
                <a:solidFill>
                  <a:srgbClr val="990033"/>
                </a:solidFill>
              </a:rPr>
              <a:t>Suchtvorbeugung im Alter</a:t>
            </a:r>
          </a:p>
        </p:txBody>
      </p:sp>
      <p:sp>
        <p:nvSpPr>
          <p:cNvPr id="9" name="Textfeld 8">
            <a:extLst>
              <a:ext uri="{FF2B5EF4-FFF2-40B4-BE49-F238E27FC236}">
                <a16:creationId xmlns:a16="http://schemas.microsoft.com/office/drawing/2014/main" id="{CF41F3BC-6192-4081-A7A0-A7DC41C46525}"/>
              </a:ext>
            </a:extLst>
          </p:cNvPr>
          <p:cNvSpPr txBox="1"/>
          <p:nvPr/>
        </p:nvSpPr>
        <p:spPr>
          <a:xfrm>
            <a:off x="648680" y="1635890"/>
            <a:ext cx="4517209" cy="5213991"/>
          </a:xfrm>
          <a:prstGeom prst="rect">
            <a:avLst/>
          </a:prstGeom>
          <a:noFill/>
        </p:spPr>
        <p:txBody>
          <a:bodyPr wrap="square">
            <a:spAutoFit/>
          </a:bodyPr>
          <a:lstStyle/>
          <a:p>
            <a:pPr marR="0" lvl="0" algn="l" defTabSz="914400" rtl="0" eaLnBrk="0" fontAlgn="base" latinLnBrk="0" hangingPunct="0">
              <a:lnSpc>
                <a:spcPct val="120000"/>
              </a:lnSpc>
              <a:spcBef>
                <a:spcPct val="20000"/>
              </a:spcBef>
              <a:spcAft>
                <a:spcPct val="0"/>
              </a:spcAft>
              <a:buClr>
                <a:srgbClr val="822A44"/>
              </a:buClr>
              <a:buSzTx/>
              <a:tabLst/>
              <a:defRPr/>
            </a:pPr>
            <a:r>
              <a:rPr lang="de-DE" sz="1800" b="0" kern="0" dirty="0">
                <a:solidFill>
                  <a:srgbClr val="822A44"/>
                </a:solidFill>
                <a:cs typeface="Arial" panose="020B0604020202020204" pitchFamily="34" charset="0"/>
              </a:rPr>
              <a:t>	f</a:t>
            </a:r>
            <a:r>
              <a:rPr kumimoji="0" lang="de-DE" sz="1800" b="0" i="0" u="none" strike="noStrike" kern="0" cap="none" spc="0" normalizeH="0" baseline="0" noProof="0" dirty="0" err="1">
                <a:ln>
                  <a:noFill/>
                </a:ln>
                <a:solidFill>
                  <a:srgbClr val="822A44"/>
                </a:solidFill>
                <a:effectLst/>
                <a:uLnTx/>
                <a:uFillTx/>
                <a:latin typeface="Arial" panose="020B0604020202020204" pitchFamily="34" charset="0"/>
                <a:ea typeface="+mn-ea"/>
                <a:cs typeface="Arial" panose="020B0604020202020204" pitchFamily="34" charset="0"/>
              </a:rPr>
              <a:t>ür</a:t>
            </a:r>
            <a:r>
              <a:rPr kumimoji="0" lang="de-DE" sz="1800" b="0" i="0" u="none" strike="noStrike" kern="0" cap="none" spc="0" normalizeH="0" baseline="0" noProof="0" dirty="0">
                <a:ln>
                  <a:noFill/>
                </a:ln>
                <a:solidFill>
                  <a:srgbClr val="822A44"/>
                </a:solidFill>
                <a:effectLst/>
                <a:uLnTx/>
                <a:uFillTx/>
                <a:latin typeface="Arial" panose="020B0604020202020204" pitchFamily="34" charset="0"/>
                <a:ea typeface="+mn-ea"/>
                <a:cs typeface="Arial" panose="020B0604020202020204" pitchFamily="34" charset="0"/>
              </a:rPr>
              <a:t> Fachkräfte und 	Multiplikator/innen</a:t>
            </a:r>
          </a:p>
          <a:p>
            <a:pPr marR="0" lvl="0" algn="l" defTabSz="914400" rtl="0" eaLnBrk="0" fontAlgn="base" latinLnBrk="0" hangingPunct="0">
              <a:lnSpc>
                <a:spcPct val="120000"/>
              </a:lnSpc>
              <a:spcBef>
                <a:spcPct val="20000"/>
              </a:spcBef>
              <a:spcAft>
                <a:spcPct val="0"/>
              </a:spcAft>
              <a:buClr>
                <a:srgbClr val="822A44"/>
              </a:buClr>
              <a:buSzTx/>
              <a:tabLst/>
              <a:defRPr/>
            </a:pPr>
            <a:endParaRPr kumimoji="0" lang="de-DE" sz="1800" b="0" i="0" u="none" strike="noStrike" kern="0" cap="none" spc="0" normalizeH="0" baseline="0" noProof="0" dirty="0">
              <a:ln>
                <a:noFill/>
              </a:ln>
              <a:solidFill>
                <a:srgbClr val="822A44"/>
              </a:solidFill>
              <a:effectLst/>
              <a:uLnTx/>
              <a:uFillTx/>
              <a:latin typeface="Arial" panose="020B0604020202020204" pitchFamily="34" charset="0"/>
              <a:ea typeface="+mn-ea"/>
              <a:cs typeface="Arial" panose="020B0604020202020204" pitchFamily="34" charset="0"/>
            </a:endParaRPr>
          </a:p>
          <a:p>
            <a:pPr marR="0" lvl="0" algn="l" defTabSz="914400" rtl="0" eaLnBrk="0" fontAlgn="base" latinLnBrk="0" hangingPunct="0">
              <a:lnSpc>
                <a:spcPct val="120000"/>
              </a:lnSpc>
              <a:spcBef>
                <a:spcPct val="20000"/>
              </a:spcBef>
              <a:spcAft>
                <a:spcPct val="0"/>
              </a:spcAft>
              <a:buClr>
                <a:srgbClr val="822A44"/>
              </a:buClr>
              <a:buSzTx/>
              <a:tabLst/>
              <a:defRPr/>
            </a:pPr>
            <a:r>
              <a:rPr kumimoji="0" lang="de-DE" sz="1800" b="0" i="0" u="none" strike="noStrike" kern="0" cap="none" spc="0" normalizeH="0" baseline="0" noProof="0" dirty="0">
                <a:ln>
                  <a:noFill/>
                </a:ln>
                <a:solidFill>
                  <a:srgbClr val="822A44"/>
                </a:solidFill>
                <a:effectLst/>
                <a:uLnTx/>
                <a:uFillTx/>
                <a:latin typeface="Arial" panose="020B0604020202020204" pitchFamily="34" charset="0"/>
                <a:ea typeface="+mn-ea"/>
                <a:cs typeface="Arial" panose="020B0604020202020204" pitchFamily="34" charset="0"/>
              </a:rPr>
              <a:t>	Print- und Onlineversionen	verfügbar</a:t>
            </a:r>
          </a:p>
          <a:p>
            <a:pPr marR="0" lvl="0" algn="l" defTabSz="914400" rtl="0" eaLnBrk="0" fontAlgn="base" latinLnBrk="0" hangingPunct="0">
              <a:lnSpc>
                <a:spcPct val="120000"/>
              </a:lnSpc>
              <a:spcBef>
                <a:spcPct val="20000"/>
              </a:spcBef>
              <a:spcAft>
                <a:spcPct val="0"/>
              </a:spcAft>
              <a:buClr>
                <a:srgbClr val="822A44"/>
              </a:buClr>
              <a:buSzTx/>
              <a:tabLst/>
              <a:defRPr/>
            </a:pPr>
            <a:r>
              <a:rPr kumimoji="0" lang="de-DE" sz="1800" b="0" i="0" u="none" strike="noStrike" kern="0" cap="none" spc="0" normalizeH="0" baseline="0" noProof="0" dirty="0">
                <a:ln>
                  <a:noFill/>
                </a:ln>
                <a:solidFill>
                  <a:srgbClr val="822A44"/>
                </a:solidFill>
                <a:effectLst/>
                <a:uLnTx/>
                <a:uFillTx/>
                <a:latin typeface="Arial" panose="020B0604020202020204" pitchFamily="34" charset="0"/>
                <a:ea typeface="+mn-ea"/>
                <a:cs typeface="Arial" panose="020B0604020202020204" pitchFamily="34" charset="0"/>
              </a:rPr>
              <a:t>	</a:t>
            </a:r>
          </a:p>
          <a:p>
            <a:pPr marR="0" lvl="0" algn="l" defTabSz="914400" rtl="0" eaLnBrk="0" fontAlgn="base" latinLnBrk="0" hangingPunct="0">
              <a:lnSpc>
                <a:spcPct val="120000"/>
              </a:lnSpc>
              <a:spcBef>
                <a:spcPct val="20000"/>
              </a:spcBef>
              <a:spcAft>
                <a:spcPct val="0"/>
              </a:spcAft>
              <a:buClr>
                <a:srgbClr val="822A44"/>
              </a:buClr>
              <a:buSzTx/>
              <a:tabLst/>
              <a:defRPr/>
            </a:pPr>
            <a:r>
              <a:rPr lang="de-DE" sz="1800" b="0" kern="0" dirty="0">
                <a:solidFill>
                  <a:srgbClr val="822A44"/>
                </a:solidFill>
                <a:cs typeface="Arial" panose="020B0604020202020204" pitchFamily="34" charset="0"/>
              </a:rPr>
              <a:t>	</a:t>
            </a:r>
            <a:r>
              <a:rPr kumimoji="0" lang="de-DE" sz="1800" b="0" i="0" u="none" strike="noStrike" kern="0" cap="none" spc="0" normalizeH="0" baseline="0" noProof="0" dirty="0">
                <a:ln>
                  <a:noFill/>
                </a:ln>
                <a:solidFill>
                  <a:srgbClr val="822A44"/>
                </a:solidFill>
                <a:effectLst/>
                <a:uLnTx/>
                <a:uFillTx/>
                <a:latin typeface="Arial" panose="020B0604020202020204" pitchFamily="34" charset="0"/>
                <a:ea typeface="+mn-ea"/>
                <a:cs typeface="Arial" panose="020B0604020202020204" pitchFamily="34" charset="0"/>
              </a:rPr>
              <a:t>kostenfrei </a:t>
            </a:r>
          </a:p>
          <a:p>
            <a:pPr marL="457200" marR="0" lvl="0" indent="-457200" algn="l" defTabSz="914400" rtl="0" eaLnBrk="0" fontAlgn="base" latinLnBrk="0" hangingPunct="0">
              <a:lnSpc>
                <a:spcPct val="120000"/>
              </a:lnSpc>
              <a:spcBef>
                <a:spcPct val="20000"/>
              </a:spcBef>
              <a:spcAft>
                <a:spcPct val="0"/>
              </a:spcAft>
              <a:buClr>
                <a:srgbClr val="822A44"/>
              </a:buClr>
              <a:buSzTx/>
              <a:buFont typeface="Wingdings" panose="05000000000000000000" pitchFamily="2" charset="2"/>
              <a:buChar char="§"/>
              <a:tabLst/>
              <a:defRPr/>
            </a:pPr>
            <a:endParaRPr kumimoji="0" lang="de-DE" sz="1800" b="0" i="0" u="none" strike="noStrike" kern="0" cap="none" spc="0" normalizeH="0" baseline="0" noProof="0" dirty="0">
              <a:ln>
                <a:noFill/>
              </a:ln>
              <a:solidFill>
                <a:srgbClr val="822A44"/>
              </a:solidFill>
              <a:effectLst/>
              <a:uLnTx/>
              <a:uFillTx/>
              <a:latin typeface="Arial" panose="020B0604020202020204" pitchFamily="34" charset="0"/>
              <a:ea typeface="+mn-ea"/>
              <a:cs typeface="Arial" panose="020B0604020202020204" pitchFamily="34" charset="0"/>
            </a:endParaRPr>
          </a:p>
          <a:p>
            <a:pPr marR="0" lvl="0" algn="l" defTabSz="914400" rtl="0" eaLnBrk="0" fontAlgn="base" latinLnBrk="0" hangingPunct="0">
              <a:lnSpc>
                <a:spcPct val="120000"/>
              </a:lnSpc>
              <a:spcBef>
                <a:spcPct val="20000"/>
              </a:spcBef>
              <a:spcAft>
                <a:spcPct val="0"/>
              </a:spcAft>
              <a:buClr>
                <a:srgbClr val="822A44"/>
              </a:buClr>
              <a:buSzTx/>
              <a:tabLst/>
              <a:defRPr/>
            </a:pPr>
            <a:r>
              <a:rPr kumimoji="0" lang="de-DE" sz="1800" b="0" i="0" u="none" strike="noStrike" kern="0" cap="none" spc="0" normalizeH="0" baseline="0" noProof="0" dirty="0">
                <a:ln>
                  <a:noFill/>
                </a:ln>
                <a:solidFill>
                  <a:srgbClr val="822A44"/>
                </a:solidFill>
                <a:effectLst/>
                <a:uLnTx/>
                <a:uFillTx/>
                <a:latin typeface="Arial" panose="020B0604020202020204" pitchFamily="34" charset="0"/>
                <a:ea typeface="+mn-ea"/>
                <a:cs typeface="Arial" panose="020B0604020202020204" pitchFamily="34" charset="0"/>
              </a:rPr>
              <a:t>	Themenspezifische 	Präsentationen auf Homepage 	downloadbar</a:t>
            </a:r>
          </a:p>
          <a:p>
            <a:pPr marR="0" lvl="0" algn="l" defTabSz="914400" rtl="0" eaLnBrk="0" fontAlgn="base" latinLnBrk="0" hangingPunct="0">
              <a:lnSpc>
                <a:spcPct val="120000"/>
              </a:lnSpc>
              <a:spcBef>
                <a:spcPct val="20000"/>
              </a:spcBef>
              <a:spcAft>
                <a:spcPct val="0"/>
              </a:spcAft>
              <a:buClr>
                <a:srgbClr val="822A44"/>
              </a:buClr>
              <a:buSzTx/>
              <a:tabLst/>
              <a:defRPr/>
            </a:pPr>
            <a:endParaRPr kumimoji="0" lang="de-DE" sz="1800" b="0" i="0" u="none" strike="noStrike" kern="0" cap="none" spc="0" normalizeH="0" baseline="0" noProof="0" dirty="0">
              <a:ln>
                <a:noFill/>
              </a:ln>
              <a:solidFill>
                <a:srgbClr val="822A44"/>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0" fontAlgn="base" latinLnBrk="0" hangingPunct="0">
              <a:lnSpc>
                <a:spcPct val="120000"/>
              </a:lnSpc>
              <a:spcBef>
                <a:spcPct val="20000"/>
              </a:spcBef>
              <a:spcAft>
                <a:spcPct val="0"/>
              </a:spcAft>
              <a:buClr>
                <a:srgbClr val="822A44"/>
              </a:buClr>
              <a:buSzTx/>
              <a:buFont typeface="Wingdings" panose="05000000000000000000" pitchFamily="2" charset="2"/>
              <a:buChar char="§"/>
              <a:tabLst/>
              <a:defRPr/>
            </a:pPr>
            <a:endParaRPr kumimoji="0" lang="de-DE" sz="1800" b="0" i="0" u="none" strike="noStrike" kern="0" cap="none" spc="0" normalizeH="0" baseline="0" noProof="0" dirty="0">
              <a:ln>
                <a:noFill/>
              </a:ln>
              <a:solidFill>
                <a:srgbClr val="822A44"/>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0" fontAlgn="base" latinLnBrk="0" hangingPunct="0">
              <a:lnSpc>
                <a:spcPct val="120000"/>
              </a:lnSpc>
              <a:spcBef>
                <a:spcPct val="20000"/>
              </a:spcBef>
              <a:spcAft>
                <a:spcPct val="0"/>
              </a:spcAft>
              <a:buClr>
                <a:srgbClr val="822A44"/>
              </a:buClr>
              <a:buSzTx/>
              <a:buFont typeface="Wingdings" panose="05000000000000000000" pitchFamily="2" charset="2"/>
              <a:buChar char="§"/>
              <a:tabLst/>
              <a:defRPr/>
            </a:pPr>
            <a:endParaRPr kumimoji="0" lang="de-DE" sz="1800" b="0" i="0" u="none" strike="noStrike" kern="0" cap="none" spc="0" normalizeH="0" baseline="0" noProof="0" dirty="0">
              <a:ln>
                <a:noFill/>
              </a:ln>
              <a:solidFill>
                <a:srgbClr val="822A44"/>
              </a:solidFill>
              <a:effectLst/>
              <a:uLnTx/>
              <a:uFillTx/>
              <a:latin typeface="Arial" panose="020B0604020202020204" pitchFamily="34" charset="0"/>
              <a:ea typeface="+mn-ea"/>
              <a:cs typeface="Arial" panose="020B0604020202020204" pitchFamily="34" charset="0"/>
            </a:endParaRPr>
          </a:p>
        </p:txBody>
      </p:sp>
      <p:pic>
        <p:nvPicPr>
          <p:cNvPr id="4" name="Grafik 3">
            <a:extLst>
              <a:ext uri="{FF2B5EF4-FFF2-40B4-BE49-F238E27FC236}">
                <a16:creationId xmlns:a16="http://schemas.microsoft.com/office/drawing/2014/main" id="{D08F4CB0-C255-41FF-B724-ED3A9AFE84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21813" y="1638857"/>
            <a:ext cx="2764097" cy="3904329"/>
          </a:xfrm>
          <a:prstGeom prst="rect">
            <a:avLst/>
          </a:prstGeom>
          <a:ln>
            <a:noFill/>
          </a:ln>
          <a:effectLst>
            <a:outerShdw blurRad="190500" algn="tl" rotWithShape="0">
              <a:srgbClr val="000000">
                <a:alpha val="70000"/>
              </a:srgbClr>
            </a:outerShdw>
          </a:effectLst>
        </p:spPr>
      </p:pic>
      <p:pic>
        <p:nvPicPr>
          <p:cNvPr id="3" name="Grafik 2" descr="Münzen Silhouette">
            <a:extLst>
              <a:ext uri="{FF2B5EF4-FFF2-40B4-BE49-F238E27FC236}">
                <a16:creationId xmlns:a16="http://schemas.microsoft.com/office/drawing/2014/main" id="{60D911AB-D8F0-4621-BDE4-0C5C08EDAE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2286" y="3704623"/>
            <a:ext cx="744126" cy="744126"/>
          </a:xfrm>
          <a:prstGeom prst="rect">
            <a:avLst/>
          </a:prstGeom>
        </p:spPr>
      </p:pic>
      <p:pic>
        <p:nvPicPr>
          <p:cNvPr id="7" name="Grafik 6" descr="Tageskalender mit einfarbiger Füllung">
            <a:extLst>
              <a:ext uri="{FF2B5EF4-FFF2-40B4-BE49-F238E27FC236}">
                <a16:creationId xmlns:a16="http://schemas.microsoft.com/office/drawing/2014/main" id="{A066AEAE-522B-4A68-8924-981ABB4925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6602" y="2728491"/>
            <a:ext cx="744126" cy="744126"/>
          </a:xfrm>
          <a:prstGeom prst="rect">
            <a:avLst/>
          </a:prstGeom>
        </p:spPr>
      </p:pic>
      <p:pic>
        <p:nvPicPr>
          <p:cNvPr id="10" name="Grafik 9" descr="Gruppe Silhouette">
            <a:extLst>
              <a:ext uri="{FF2B5EF4-FFF2-40B4-BE49-F238E27FC236}">
                <a16:creationId xmlns:a16="http://schemas.microsoft.com/office/drawing/2014/main" id="{9D5F64DD-6B4F-4F72-BF8F-E16002AF48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2286" y="1635889"/>
            <a:ext cx="744126" cy="744126"/>
          </a:xfrm>
          <a:prstGeom prst="rect">
            <a:avLst/>
          </a:prstGeom>
        </p:spPr>
      </p:pic>
      <p:pic>
        <p:nvPicPr>
          <p:cNvPr id="14" name="Grafik 13" descr="Präsentation mit Checkliste mit einfarbiger Füllung">
            <a:extLst>
              <a:ext uri="{FF2B5EF4-FFF2-40B4-BE49-F238E27FC236}">
                <a16:creationId xmlns:a16="http://schemas.microsoft.com/office/drawing/2014/main" id="{F9F6DDC8-86B9-492D-8C02-68DD35D88D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2286" y="4727550"/>
            <a:ext cx="748928" cy="748928"/>
          </a:xfrm>
          <a:prstGeom prst="rect">
            <a:avLst/>
          </a:prstGeom>
        </p:spPr>
      </p:pic>
    </p:spTree>
    <p:extLst>
      <p:ext uri="{BB962C8B-B14F-4D97-AF65-F5344CB8AC3E}">
        <p14:creationId xmlns:p14="http://schemas.microsoft.com/office/powerpoint/2010/main" val="2465241789"/>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theme/theme1.xml><?xml version="1.0" encoding="utf-8"?>
<a:theme xmlns:a="http://schemas.openxmlformats.org/drawingml/2006/main" name="1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TheSans-Plai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altLang="de-DE"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altLang="de-DE" sz="2800" b="1"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1341</Words>
  <Application>Microsoft Office PowerPoint</Application>
  <PresentationFormat>Bildschirmpräsentation (4:3)</PresentationFormat>
  <Paragraphs>179</Paragraphs>
  <Slides>28</Slides>
  <Notes>27</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28</vt:i4>
      </vt:variant>
    </vt:vector>
  </HeadingPairs>
  <TitlesOfParts>
    <vt:vector size="34" baseType="lpstr">
      <vt:lpstr>Aller</vt:lpstr>
      <vt:lpstr>Arial</vt:lpstr>
      <vt:lpstr>Calibri</vt:lpstr>
      <vt:lpstr>TheSans-Plain</vt:lpstr>
      <vt:lpstr>Wingdings</vt:lpstr>
      <vt:lpstr>1_Standarddesign</vt:lpstr>
      <vt:lpstr>PowerPoint-Präsentation</vt:lpstr>
      <vt:lpstr>Modul der NRW Landeskampagne  „Sucht hat immer eine Geschichte“</vt:lpstr>
      <vt:lpstr>Ziele der Kampagne Stark bleiben</vt:lpstr>
      <vt:lpstr>Bildmotive</vt:lpstr>
      <vt:lpstr>Plakatmotive</vt:lpstr>
      <vt:lpstr>Werbeartikel</vt:lpstr>
      <vt:lpstr>Broschüre</vt:lpstr>
      <vt:lpstr> diverse Flyer</vt:lpstr>
      <vt:lpstr>Handlungsleitfaden Suchtvorbeugung im Alter</vt:lpstr>
      <vt:lpstr>Materialheft</vt:lpstr>
      <vt:lpstr>   Einblicke in die Materialien</vt:lpstr>
      <vt:lpstr>Aktionsstand</vt:lpstr>
      <vt:lpstr>Aktionsstand</vt:lpstr>
      <vt:lpstr>Fortbildungsangebot MoKuSen</vt:lpstr>
      <vt:lpstr>Fortbildungsangebot MoKuSen</vt:lpstr>
      <vt:lpstr>Homepage</vt:lpstr>
      <vt:lpstr>Beispiele aus dem Alkohol-Quiz</vt:lpstr>
      <vt:lpstr>Beispiele aus dem Alkohol-Quiz</vt:lpstr>
      <vt:lpstr>Beispiele aus dem Alkohol-Quiz</vt:lpstr>
      <vt:lpstr>Beispiele aus dem Alkohol-Quiz</vt:lpstr>
      <vt:lpstr>Beispiele aus dem Alkohol-Quiz</vt:lpstr>
      <vt:lpstr>Beispiele aus dem Medikamenten-Quiz</vt:lpstr>
      <vt:lpstr>Beispiele aus dem Medikamenten-Quiz</vt:lpstr>
      <vt:lpstr>Beispiele aus dem Medikamenten-Quiz</vt:lpstr>
      <vt:lpstr>Beispiele aus dem Medikamenten-Quiz</vt:lpstr>
      <vt:lpstr>Beispiele aus dem Medikamenten-Quiz</vt:lpstr>
      <vt:lpstr>Beispiele aus dem Medikamenten-Quiz</vt:lpstr>
      <vt:lpstr>Kontakt</vt:lpstr>
    </vt:vector>
  </TitlesOfParts>
  <Company>Drogenberatungsstelle Wuppertal e.V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Armin Koeppe</dc:creator>
  <cp:lastModifiedBy>Julia Beus</cp:lastModifiedBy>
  <cp:revision>30</cp:revision>
  <cp:lastPrinted>2019-10-07T14:37:36Z</cp:lastPrinted>
  <dcterms:created xsi:type="dcterms:W3CDTF">2005-06-02T08:56:54Z</dcterms:created>
  <dcterms:modified xsi:type="dcterms:W3CDTF">2021-06-08T10:32:06Z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0x0101002EECF829B0588D449B398640436CF792</vt:lpwstr>
  </property>
</Properties>
</file>